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 id="269" r:id="rId40"/>
    <p:sldId id="270" r:id="rId41"/>
    <p:sldId id="271" r:id="rId42"/>
    <p:sldId id="272" r:id="rId43"/>
    <p:sldId id="273" r:id="rId44"/>
    <p:sldId id="274" r:id="rId45"/>
    <p:sldId id="275" r:id="rId4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eague Spartan" charset="1" panose="00000800000000000000"/>
      <p:regular r:id="rId10"/>
    </p:embeddedFont>
    <p:embeddedFont>
      <p:font typeface="Open Sans Light" charset="1" panose="020B0306030504020204"/>
      <p:regular r:id="rId11"/>
    </p:embeddedFont>
    <p:embeddedFont>
      <p:font typeface="Open Sans Light Bold" charset="1" panose="020B0806030504020204"/>
      <p:regular r:id="rId12"/>
    </p:embeddedFont>
    <p:embeddedFont>
      <p:font typeface="Open Sans Light Italics" charset="1" panose="020B0306030504020204"/>
      <p:regular r:id="rId13"/>
    </p:embeddedFont>
    <p:embeddedFont>
      <p:font typeface="Open Sans Light Bold Italics" charset="1" panose="020B0806030504020204"/>
      <p:regular r:id="rId14"/>
    </p:embeddedFont>
    <p:embeddedFont>
      <p:font typeface="Fira Sans Bold" charset="1" panose="020B0803050000020004"/>
      <p:regular r:id="rId15"/>
    </p:embeddedFont>
    <p:embeddedFont>
      <p:font typeface="Fira Sans Bold Bold" charset="1" panose="020B0903050000020004"/>
      <p:regular r:id="rId16"/>
    </p:embeddedFont>
    <p:embeddedFont>
      <p:font typeface="Fira Sans Bold Italics" charset="1" panose="020B0803050000020004"/>
      <p:regular r:id="rId17"/>
    </p:embeddedFont>
    <p:embeddedFont>
      <p:font typeface="Fira Sans Bold Bold Italics" charset="1" panose="020B0903050000020004"/>
      <p:regular r:id="rId18"/>
    </p:embeddedFont>
    <p:embeddedFont>
      <p:font typeface="Fira Sans Light" charset="1" panose="020B0403050000020004"/>
      <p:regular r:id="rId19"/>
    </p:embeddedFont>
    <p:embeddedFont>
      <p:font typeface="Fira Sans Light Bold" charset="1" panose="020B0503050000020004"/>
      <p:regular r:id="rId20"/>
    </p:embeddedFont>
    <p:embeddedFont>
      <p:font typeface="Fira Sans Light Italics" charset="1" panose="020B0403050000020004"/>
      <p:regular r:id="rId21"/>
    </p:embeddedFont>
    <p:embeddedFont>
      <p:font typeface="Fira Sans Light Bold Italics" charset="1" panose="020B0503050000020004"/>
      <p:regular r:id="rId22"/>
    </p:embeddedFont>
    <p:embeddedFont>
      <p:font typeface="Fira Sans Medium" charset="1" panose="020B0603050000020004"/>
      <p:regular r:id="rId23"/>
    </p:embeddedFont>
    <p:embeddedFont>
      <p:font typeface="Fira Sans Medium Bold" charset="1" panose="020B0603050000020004"/>
      <p:regular r:id="rId24"/>
    </p:embeddedFont>
    <p:embeddedFont>
      <p:font typeface="Fira Sans Medium Italics" charset="1" panose="020B0603050000020004"/>
      <p:regular r:id="rId25"/>
    </p:embeddedFont>
    <p:embeddedFont>
      <p:font typeface="Fira Sans Medium Bold Italics" charset="1" panose="020B0703050000020004"/>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40" Target="slides/slide14.xml" Type="http://schemas.openxmlformats.org/officeDocument/2006/relationships/slide"/><Relationship Id="rId41" Target="slides/slide15.xml" Type="http://schemas.openxmlformats.org/officeDocument/2006/relationships/slide"/><Relationship Id="rId42" Target="slides/slide16.xml" Type="http://schemas.openxmlformats.org/officeDocument/2006/relationships/slide"/><Relationship Id="rId43" Target="slides/slide17.xml" Type="http://schemas.openxmlformats.org/officeDocument/2006/relationships/slide"/><Relationship Id="rId44" Target="slides/slide18.xml" Type="http://schemas.openxmlformats.org/officeDocument/2006/relationships/slide"/><Relationship Id="rId45" Target="slides/slide19.xml" Type="http://schemas.openxmlformats.org/officeDocument/2006/relationships/slide"/><Relationship Id="rId46" Target="slides/slide20.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png>
</file>

<file path=ppt/media/image5.png>
</file>

<file path=ppt/media/image6.png>
</file>

<file path=ppt/media/image7.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https://en.wikipedia.org/wiki/Gradient_boosting" TargetMode="External" Type="http://schemas.openxmlformats.org/officeDocument/2006/relationships/hyperlink"/><Relationship Id="rId3" Target="../media/image6.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2279190"/>
            <a:ext cx="13019072" cy="6416015"/>
            <a:chOff x="0" y="0"/>
            <a:chExt cx="17358762" cy="8554686"/>
          </a:xfrm>
        </p:grpSpPr>
        <p:sp>
          <p:nvSpPr>
            <p:cNvPr name="TextBox 3" id="3"/>
            <p:cNvSpPr txBox="true"/>
            <p:nvPr/>
          </p:nvSpPr>
          <p:spPr>
            <a:xfrm rot="0">
              <a:off x="0" y="0"/>
              <a:ext cx="17358762" cy="4876800"/>
            </a:xfrm>
            <a:prstGeom prst="rect">
              <a:avLst/>
            </a:prstGeom>
          </p:spPr>
          <p:txBody>
            <a:bodyPr anchor="t" rtlCol="false" tIns="0" lIns="0" bIns="0" rIns="0">
              <a:spAutoFit/>
            </a:bodyPr>
            <a:lstStyle/>
            <a:p>
              <a:pPr>
                <a:lnSpc>
                  <a:spcPts val="14399"/>
                </a:lnSpc>
              </a:pPr>
              <a:r>
                <a:rPr lang="en-US" sz="11999">
                  <a:solidFill>
                    <a:srgbClr val="000000"/>
                  </a:solidFill>
                  <a:latin typeface="Fira Sans Bold"/>
                </a:rPr>
                <a:t>Detecting Phishing Websites </a:t>
              </a:r>
            </a:p>
          </p:txBody>
        </p:sp>
        <p:sp>
          <p:nvSpPr>
            <p:cNvPr name="TextBox 4" id="4"/>
            <p:cNvSpPr txBox="true"/>
            <p:nvPr/>
          </p:nvSpPr>
          <p:spPr>
            <a:xfrm rot="0">
              <a:off x="0" y="5196806"/>
              <a:ext cx="17358762" cy="3357880"/>
            </a:xfrm>
            <a:prstGeom prst="rect">
              <a:avLst/>
            </a:prstGeom>
          </p:spPr>
          <p:txBody>
            <a:bodyPr anchor="t" rtlCol="false" tIns="0" lIns="0" bIns="0" rIns="0">
              <a:spAutoFit/>
            </a:bodyPr>
            <a:lstStyle/>
            <a:p>
              <a:pPr>
                <a:lnSpc>
                  <a:spcPts val="5039"/>
                </a:lnSpc>
              </a:pPr>
              <a:r>
                <a:rPr lang="en-US" sz="3599">
                  <a:solidFill>
                    <a:srgbClr val="000000"/>
                  </a:solidFill>
                  <a:latin typeface="Fira Sans Light"/>
                </a:rPr>
                <a:t>Ainakota Yaswanth</a:t>
              </a:r>
            </a:p>
            <a:p>
              <a:pPr>
                <a:lnSpc>
                  <a:spcPts val="5039"/>
                </a:lnSpc>
              </a:pPr>
              <a:r>
                <a:rPr lang="en-US" sz="3599">
                  <a:solidFill>
                    <a:srgbClr val="000000"/>
                  </a:solidFill>
                  <a:latin typeface="Fira Sans Light"/>
                </a:rPr>
                <a:t>Bandapu sai chandu</a:t>
              </a:r>
            </a:p>
            <a:p>
              <a:pPr>
                <a:lnSpc>
                  <a:spcPts val="5039"/>
                </a:lnSpc>
              </a:pPr>
              <a:r>
                <a:rPr lang="en-US" sz="3599">
                  <a:solidFill>
                    <a:srgbClr val="000000"/>
                  </a:solidFill>
                  <a:latin typeface="Fira Sans Light"/>
                </a:rPr>
                <a:t>Dachepally kiran kumar</a:t>
              </a:r>
            </a:p>
            <a:p>
              <a:pPr>
                <a:lnSpc>
                  <a:spcPts val="5039"/>
                </a:lnSpc>
              </a:pPr>
              <a:r>
                <a:rPr lang="en-US" sz="3599">
                  <a:solidFill>
                    <a:srgbClr val="000000"/>
                  </a:solidFill>
                  <a:latin typeface="Fira Sans Light"/>
                </a:rPr>
                <a:t>Vinta anshitha</a:t>
              </a:r>
            </a:p>
          </p:txBody>
        </p:sp>
      </p:grpSp>
      <p:grpSp>
        <p:nvGrpSpPr>
          <p:cNvPr name="Group 5" id="5"/>
          <p:cNvGrpSpPr/>
          <p:nvPr/>
        </p:nvGrpSpPr>
        <p:grpSpPr>
          <a:xfrm rot="0">
            <a:off x="14328902" y="2317173"/>
            <a:ext cx="7321033" cy="6340049"/>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2122944" y="7035126"/>
            <a:ext cx="4970154" cy="43041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2336342" y="5954842"/>
            <a:ext cx="2271679" cy="196728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1" id="11"/>
          <p:cNvGrpSpPr/>
          <p:nvPr/>
        </p:nvGrpSpPr>
        <p:grpSpPr>
          <a:xfrm rot="0">
            <a:off x="13737770" y="373605"/>
            <a:ext cx="3799619" cy="3290488"/>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3" id="13"/>
          <p:cNvGrpSpPr/>
          <p:nvPr/>
        </p:nvGrpSpPr>
        <p:grpSpPr>
          <a:xfrm rot="0">
            <a:off x="1028700" y="1028700"/>
            <a:ext cx="4212844" cy="586200"/>
            <a:chOff x="0" y="0"/>
            <a:chExt cx="5617125" cy="781600"/>
          </a:xfrm>
        </p:grpSpPr>
        <p:sp>
          <p:nvSpPr>
            <p:cNvPr name="TextBox 14" id="14"/>
            <p:cNvSpPr txBox="true"/>
            <p:nvPr/>
          </p:nvSpPr>
          <p:spPr>
            <a:xfrm rot="0">
              <a:off x="1293956" y="104415"/>
              <a:ext cx="4323169" cy="525145"/>
            </a:xfrm>
            <a:prstGeom prst="rect">
              <a:avLst/>
            </a:prstGeom>
          </p:spPr>
          <p:txBody>
            <a:bodyPr anchor="t" rtlCol="false" tIns="0" lIns="0" bIns="0" rIns="0">
              <a:spAutoFit/>
            </a:bodyPr>
            <a:lstStyle/>
            <a:p>
              <a:pPr>
                <a:lnSpc>
                  <a:spcPts val="3359"/>
                </a:lnSpc>
                <a:spcBef>
                  <a:spcPct val="0"/>
                </a:spcBef>
              </a:pPr>
            </a:p>
          </p:txBody>
        </p:sp>
        <p:sp>
          <p:nvSpPr>
            <p:cNvPr name="Freeform 15" id="15"/>
            <p:cNvSpPr/>
            <p:nvPr/>
          </p:nvSpPr>
          <p:spPr>
            <a:xfrm flipH="false" flipV="false" rot="0">
              <a:off x="0" y="0"/>
              <a:ext cx="905010" cy="781600"/>
            </a:xfrm>
            <a:custGeom>
              <a:avLst/>
              <a:gdLst/>
              <a:ahLst/>
              <a:cxnLst/>
              <a:rect r="r" b="b" t="t" l="l"/>
              <a:pathLst>
                <a:path h="781600" w="905010">
                  <a:moveTo>
                    <a:pt x="0" y="0"/>
                  </a:moveTo>
                  <a:lnTo>
                    <a:pt x="905010" y="0"/>
                  </a:lnTo>
                  <a:lnTo>
                    <a:pt x="905010" y="781600"/>
                  </a:lnTo>
                  <a:lnTo>
                    <a:pt x="0" y="781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2052335" y="2810919"/>
            <a:ext cx="9208877" cy="7067550"/>
          </a:xfrm>
          <a:prstGeom prst="rect">
            <a:avLst/>
          </a:prstGeom>
        </p:spPr>
        <p:txBody>
          <a:bodyPr anchor="t" rtlCol="false" tIns="0" lIns="0" bIns="0" rIns="0">
            <a:spAutoFit/>
          </a:bodyPr>
          <a:lstStyle/>
          <a:p>
            <a:pPr marL="777240" indent="-388620" lvl="1">
              <a:lnSpc>
                <a:spcPts val="4320"/>
              </a:lnSpc>
              <a:buFont typeface="Arial"/>
              <a:buChar char="•"/>
            </a:pPr>
            <a:r>
              <a:rPr lang="en-US" sz="3600">
                <a:solidFill>
                  <a:srgbClr val="F4F4F4"/>
                </a:solidFill>
                <a:latin typeface="Fira Sans Medium"/>
              </a:rPr>
              <a:t>Python's LightGBM is a powerful gradient boosting method. It employs a leaf-wise tree growth strategy, which, in comparison to conventional gradient boosting techniques, provides quicker training times and greater accuracy. LightGBM was created with the explicit purpose of handling huge datasets well while maximising memory consumption. To further improve its efficiency, it includes elements like parallel computation and categorical variable support</a:t>
            </a:r>
          </a:p>
        </p:txBody>
      </p:sp>
      <p:grpSp>
        <p:nvGrpSpPr>
          <p:cNvPr name="Group 3" id="3"/>
          <p:cNvGrpSpPr/>
          <p:nvPr/>
        </p:nvGrpSpPr>
        <p:grpSpPr>
          <a:xfrm rot="0">
            <a:off x="-3563094" y="6077994"/>
            <a:ext cx="6383425" cy="5528076"/>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5" id="5"/>
          <p:cNvGrpSpPr/>
          <p:nvPr/>
        </p:nvGrpSpPr>
        <p:grpSpPr>
          <a:xfrm rot="0">
            <a:off x="-816278" y="7528074"/>
            <a:ext cx="3034530" cy="2627917"/>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7" id="7"/>
          <p:cNvGrpSpPr/>
          <p:nvPr/>
        </p:nvGrpSpPr>
        <p:grpSpPr>
          <a:xfrm rot="0">
            <a:off x="-371381" y="7914706"/>
            <a:ext cx="2141618" cy="1854652"/>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Freeform 9" id="9"/>
          <p:cNvSpPr/>
          <p:nvPr/>
        </p:nvSpPr>
        <p:spPr>
          <a:xfrm flipH="false" flipV="false" rot="0">
            <a:off x="11798006" y="2820444"/>
            <a:ext cx="6131337" cy="5522678"/>
          </a:xfrm>
          <a:custGeom>
            <a:avLst/>
            <a:gdLst/>
            <a:ahLst/>
            <a:cxnLst/>
            <a:rect r="r" b="b" t="t" l="l"/>
            <a:pathLst>
              <a:path h="5522678" w="6131337">
                <a:moveTo>
                  <a:pt x="0" y="0"/>
                </a:moveTo>
                <a:lnTo>
                  <a:pt x="6131336" y="0"/>
                </a:lnTo>
                <a:lnTo>
                  <a:pt x="6131336" y="5522678"/>
                </a:lnTo>
                <a:lnTo>
                  <a:pt x="0" y="5522678"/>
                </a:lnTo>
                <a:lnTo>
                  <a:pt x="0" y="0"/>
                </a:lnTo>
                <a:close/>
              </a:path>
            </a:pathLst>
          </a:custGeom>
          <a:blipFill>
            <a:blip r:embed="rId2"/>
            <a:stretch>
              <a:fillRect l="0" t="0" r="0" b="0"/>
            </a:stretch>
          </a:blipFill>
        </p:spPr>
      </p:sp>
      <p:sp>
        <p:nvSpPr>
          <p:cNvPr name="TextBox 10" id="10"/>
          <p:cNvSpPr txBox="true"/>
          <p:nvPr/>
        </p:nvSpPr>
        <p:spPr>
          <a:xfrm rot="0">
            <a:off x="1028700" y="1028700"/>
            <a:ext cx="8115300" cy="1581150"/>
          </a:xfrm>
          <a:prstGeom prst="rect">
            <a:avLst/>
          </a:prstGeom>
        </p:spPr>
        <p:txBody>
          <a:bodyPr anchor="t" rtlCol="false" tIns="0" lIns="0" bIns="0" rIns="0">
            <a:spAutoFit/>
          </a:bodyPr>
          <a:lstStyle/>
          <a:p>
            <a:pPr>
              <a:lnSpc>
                <a:spcPts val="12480"/>
              </a:lnSpc>
            </a:pPr>
            <a:r>
              <a:rPr lang="en-US" sz="10400">
                <a:solidFill>
                  <a:srgbClr val="A4E473"/>
                </a:solidFill>
                <a:latin typeface="Fira Sans Medium"/>
              </a:rPr>
              <a:t>LightGBM</a:t>
            </a:r>
          </a:p>
        </p:txBody>
      </p:sp>
    </p:spTree>
  </p:cSld>
  <p:clrMapOvr>
    <a:masterClrMapping/>
  </p:clrMapOvr>
  <p:transition spd="fast">
    <p:push dir="l"/>
  </p:transition>
</p:sld>
</file>

<file path=ppt/slides/slide11.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1760819" y="3156386"/>
            <a:ext cx="14766361" cy="5438775"/>
          </a:xfrm>
          <a:prstGeom prst="rect">
            <a:avLst/>
          </a:prstGeom>
        </p:spPr>
        <p:txBody>
          <a:bodyPr anchor="t" rtlCol="false" tIns="0" lIns="0" bIns="0" rIns="0">
            <a:spAutoFit/>
          </a:bodyPr>
          <a:lstStyle/>
          <a:p>
            <a:pPr marL="777240" indent="-388620" lvl="1">
              <a:lnSpc>
                <a:spcPts val="4320"/>
              </a:lnSpc>
              <a:buFont typeface="Arial"/>
              <a:buChar char="•"/>
            </a:pPr>
            <a:r>
              <a:rPr lang="en-US" sz="3600">
                <a:solidFill>
                  <a:srgbClr val="F4F4F4"/>
                </a:solidFill>
                <a:latin typeface="Fira Sans Medium"/>
              </a:rPr>
              <a:t>Support-vector machines (SVMs, also known as support-vector networks) are supervised learning models with corresponding learning algorithms that examine data used for regression analysis and classification. </a:t>
            </a:r>
          </a:p>
          <a:p>
            <a:pPr marL="777240" indent="-388620" lvl="1">
              <a:lnSpc>
                <a:spcPts val="4320"/>
              </a:lnSpc>
              <a:buFont typeface="Arial"/>
              <a:buChar char="•"/>
            </a:pPr>
            <a:r>
              <a:rPr lang="en-US" sz="3600">
                <a:solidFill>
                  <a:srgbClr val="F4F4F4"/>
                </a:solidFill>
                <a:latin typeface="Fira Sans Medium"/>
              </a:rPr>
              <a:t>An SVM training method creates a model that categorises fresh examples according to one of two categories given a series of training examples that have each been tagged as belonging to one of the categories. This makes the algorithm a non-probabilistic binary linear classifier.</a:t>
            </a:r>
          </a:p>
          <a:p>
            <a:pPr>
              <a:lnSpc>
                <a:spcPts val="4320"/>
              </a:lnSpc>
              <a:spcBef>
                <a:spcPct val="0"/>
              </a:spcBef>
            </a:pPr>
          </a:p>
        </p:txBody>
      </p:sp>
      <p:sp>
        <p:nvSpPr>
          <p:cNvPr name="TextBox 3" id="3"/>
          <p:cNvSpPr txBox="true"/>
          <p:nvPr/>
        </p:nvSpPr>
        <p:spPr>
          <a:xfrm rot="0">
            <a:off x="382481" y="1019175"/>
            <a:ext cx="16876819" cy="1457325"/>
          </a:xfrm>
          <a:prstGeom prst="rect">
            <a:avLst/>
          </a:prstGeom>
        </p:spPr>
        <p:txBody>
          <a:bodyPr anchor="t" rtlCol="false" tIns="0" lIns="0" bIns="0" rIns="0">
            <a:spAutoFit/>
          </a:bodyPr>
          <a:lstStyle/>
          <a:p>
            <a:pPr>
              <a:lnSpc>
                <a:spcPts val="11400"/>
              </a:lnSpc>
            </a:pPr>
            <a:r>
              <a:rPr lang="en-US" sz="9500">
                <a:solidFill>
                  <a:srgbClr val="A4E473"/>
                </a:solidFill>
                <a:latin typeface="Fira Sans Medium"/>
              </a:rPr>
              <a:t>Support Vector Machine(SVM)</a:t>
            </a:r>
          </a:p>
        </p:txBody>
      </p:sp>
      <p:grpSp>
        <p:nvGrpSpPr>
          <p:cNvPr name="Group 4" id="4"/>
          <p:cNvGrpSpPr/>
          <p:nvPr/>
        </p:nvGrpSpPr>
        <p:grpSpPr>
          <a:xfrm rot="0">
            <a:off x="-3563094" y="6077994"/>
            <a:ext cx="6383425" cy="5528076"/>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0">
            <a:off x="-1001706" y="7528074"/>
            <a:ext cx="3034530" cy="2627917"/>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8" id="8"/>
          <p:cNvGrpSpPr/>
          <p:nvPr/>
        </p:nvGrpSpPr>
        <p:grpSpPr>
          <a:xfrm rot="0">
            <a:off x="-1001706" y="7914706"/>
            <a:ext cx="2141618" cy="1854652"/>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transition spd="fast">
    <p:push dir="l"/>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2096984" y="2994149"/>
            <a:ext cx="8906331" cy="7610475"/>
          </a:xfrm>
          <a:prstGeom prst="rect">
            <a:avLst/>
          </a:prstGeom>
        </p:spPr>
        <p:txBody>
          <a:bodyPr anchor="t" rtlCol="false" tIns="0" lIns="0" bIns="0" rIns="0">
            <a:spAutoFit/>
          </a:bodyPr>
          <a:lstStyle/>
          <a:p>
            <a:pPr marL="777240" indent="-388620" lvl="1">
              <a:lnSpc>
                <a:spcPts val="4320"/>
              </a:lnSpc>
              <a:buFont typeface="Arial"/>
              <a:buChar char="•"/>
            </a:pPr>
            <a:r>
              <a:rPr lang="en-US" sz="3600">
                <a:solidFill>
                  <a:srgbClr val="F4F4F4"/>
                </a:solidFill>
                <a:latin typeface="Fira Sans Medium Bold"/>
              </a:rPr>
              <a:t>XGBoost</a:t>
            </a:r>
            <a:r>
              <a:rPr lang="en-US" sz="3600">
                <a:solidFill>
                  <a:srgbClr val="F4F4F4"/>
                </a:solidFill>
                <a:latin typeface="Fira Sans Medium"/>
              </a:rPr>
              <a:t> is an optimized distributed gradient boosting library designed to be highly </a:t>
            </a:r>
            <a:r>
              <a:rPr lang="en-US" sz="3600">
                <a:solidFill>
                  <a:srgbClr val="F4F4F4"/>
                </a:solidFill>
                <a:latin typeface="Fira Sans Medium Bold"/>
              </a:rPr>
              <a:t>efficient, flexible </a:t>
            </a:r>
            <a:r>
              <a:rPr lang="en-US" sz="3600">
                <a:solidFill>
                  <a:srgbClr val="F4F4F4"/>
                </a:solidFill>
                <a:latin typeface="Fira Sans Medium"/>
              </a:rPr>
              <a:t>and </a:t>
            </a:r>
            <a:r>
              <a:rPr lang="en-US" sz="3600">
                <a:solidFill>
                  <a:srgbClr val="F4F4F4"/>
                </a:solidFill>
                <a:latin typeface="Fira Sans Medium Bold"/>
              </a:rPr>
              <a:t>portable</a:t>
            </a:r>
            <a:r>
              <a:rPr lang="en-US" sz="3600">
                <a:solidFill>
                  <a:srgbClr val="F4F4F4"/>
                </a:solidFill>
                <a:latin typeface="Fira Sans Medium"/>
              </a:rPr>
              <a:t>. It implements machine learning algorithms under the </a:t>
            </a:r>
            <a:r>
              <a:rPr lang="en-US" sz="3600" u="sng">
                <a:solidFill>
                  <a:srgbClr val="F4F4F4"/>
                </a:solidFill>
                <a:latin typeface="Fira Sans Medium"/>
                <a:hlinkClick r:id="rId2" tooltip="https://en.wikipedia.org/wiki/Gradient_boosting"/>
              </a:rPr>
              <a:t>Gradient Boosting </a:t>
            </a:r>
            <a:r>
              <a:rPr lang="en-US" sz="3600">
                <a:solidFill>
                  <a:srgbClr val="F4F4F4"/>
                </a:solidFill>
                <a:latin typeface="Fira Sans Medium"/>
              </a:rPr>
              <a:t>framework. XGBoost provides a parallel tree boosting (also known as GBDT, GBM) that solve many data science problems in a fast and accurate way. The same code runs on major distributed environment (Hadoop, SGE, MPI) and can solve problems beyond billions of examples.</a:t>
            </a:r>
          </a:p>
          <a:p>
            <a:pPr>
              <a:lnSpc>
                <a:spcPts val="4320"/>
              </a:lnSpc>
              <a:spcBef>
                <a:spcPct val="0"/>
              </a:spcBef>
            </a:pPr>
          </a:p>
        </p:txBody>
      </p:sp>
      <p:grpSp>
        <p:nvGrpSpPr>
          <p:cNvPr name="Group 3" id="3"/>
          <p:cNvGrpSpPr/>
          <p:nvPr/>
        </p:nvGrpSpPr>
        <p:grpSpPr>
          <a:xfrm rot="0">
            <a:off x="-3563094" y="6077994"/>
            <a:ext cx="6383425" cy="5528076"/>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5" id="5"/>
          <p:cNvGrpSpPr/>
          <p:nvPr/>
        </p:nvGrpSpPr>
        <p:grpSpPr>
          <a:xfrm rot="0">
            <a:off x="-937545" y="7528074"/>
            <a:ext cx="3034530" cy="2627917"/>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7" id="7"/>
          <p:cNvGrpSpPr/>
          <p:nvPr/>
        </p:nvGrpSpPr>
        <p:grpSpPr>
          <a:xfrm rot="0">
            <a:off x="-491090" y="7914706"/>
            <a:ext cx="2141618" cy="1854652"/>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Freeform 9" id="9"/>
          <p:cNvSpPr/>
          <p:nvPr/>
        </p:nvSpPr>
        <p:spPr>
          <a:xfrm flipH="false" flipV="false" rot="0">
            <a:off x="11450990" y="3254190"/>
            <a:ext cx="6676649" cy="6004110"/>
          </a:xfrm>
          <a:custGeom>
            <a:avLst/>
            <a:gdLst/>
            <a:ahLst/>
            <a:cxnLst/>
            <a:rect r="r" b="b" t="t" l="l"/>
            <a:pathLst>
              <a:path h="6004110" w="6676649">
                <a:moveTo>
                  <a:pt x="0" y="0"/>
                </a:moveTo>
                <a:lnTo>
                  <a:pt x="6676649" y="0"/>
                </a:lnTo>
                <a:lnTo>
                  <a:pt x="6676649" y="6004110"/>
                </a:lnTo>
                <a:lnTo>
                  <a:pt x="0" y="6004110"/>
                </a:lnTo>
                <a:lnTo>
                  <a:pt x="0" y="0"/>
                </a:lnTo>
                <a:close/>
              </a:path>
            </a:pathLst>
          </a:custGeom>
          <a:blipFill>
            <a:blip r:embed="rId3"/>
            <a:stretch>
              <a:fillRect l="0" t="0" r="0" b="0"/>
            </a:stretch>
          </a:blipFill>
        </p:spPr>
      </p:sp>
      <p:sp>
        <p:nvSpPr>
          <p:cNvPr name="TextBox 10" id="10"/>
          <p:cNvSpPr txBox="true"/>
          <p:nvPr/>
        </p:nvSpPr>
        <p:spPr>
          <a:xfrm rot="0">
            <a:off x="1028700" y="1028700"/>
            <a:ext cx="14766361" cy="1581150"/>
          </a:xfrm>
          <a:prstGeom prst="rect">
            <a:avLst/>
          </a:prstGeom>
        </p:spPr>
        <p:txBody>
          <a:bodyPr anchor="t" rtlCol="false" tIns="0" lIns="0" bIns="0" rIns="0">
            <a:spAutoFit/>
          </a:bodyPr>
          <a:lstStyle/>
          <a:p>
            <a:pPr>
              <a:lnSpc>
                <a:spcPts val="12480"/>
              </a:lnSpc>
            </a:pPr>
            <a:r>
              <a:rPr lang="en-US" sz="10400">
                <a:solidFill>
                  <a:srgbClr val="A4E473"/>
                </a:solidFill>
                <a:latin typeface="Fira Sans Medium"/>
              </a:rPr>
              <a:t>Extreme Gradient Boost</a:t>
            </a:r>
          </a:p>
        </p:txBody>
      </p:sp>
    </p:spTree>
  </p:cSld>
  <p:clrMapOvr>
    <a:masterClrMapping/>
  </p:clrMapOvr>
  <p:transition spd="fast">
    <p:push dir="l"/>
  </p:transition>
</p:sld>
</file>

<file path=ppt/slides/slide13.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2376079" y="2962275"/>
            <a:ext cx="12071603" cy="4352925"/>
          </a:xfrm>
          <a:prstGeom prst="rect">
            <a:avLst/>
          </a:prstGeom>
        </p:spPr>
        <p:txBody>
          <a:bodyPr anchor="t" rtlCol="false" tIns="0" lIns="0" bIns="0" rIns="0">
            <a:spAutoFit/>
          </a:bodyPr>
          <a:lstStyle/>
          <a:p>
            <a:pPr>
              <a:lnSpc>
                <a:spcPts val="4320"/>
              </a:lnSpc>
              <a:spcBef>
                <a:spcPct val="0"/>
              </a:spcBef>
            </a:pPr>
            <a:r>
              <a:rPr lang="en-US" sz="3600">
                <a:solidFill>
                  <a:srgbClr val="F4F4F4"/>
                </a:solidFill>
                <a:latin typeface="Fira Sans Medium"/>
              </a:rPr>
              <a:t>Naive Bayes is a simple and popular machine learning algorithm used for classification tasks. It assumes that features are independent and calculates the probability of a class given the feature values. It is easy to implement and performs well on large datasets. Despite its simplifying assumptions, Naive Bayes can be surprisingly accurate and is widely used for spam filtering, text classification, and other applications.</a:t>
            </a:r>
          </a:p>
        </p:txBody>
      </p:sp>
      <p:grpSp>
        <p:nvGrpSpPr>
          <p:cNvPr name="Group 3" id="3"/>
          <p:cNvGrpSpPr/>
          <p:nvPr/>
        </p:nvGrpSpPr>
        <p:grpSpPr>
          <a:xfrm rot="0">
            <a:off x="-3563094" y="6077994"/>
            <a:ext cx="6383425" cy="5528076"/>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5" id="5"/>
          <p:cNvGrpSpPr/>
          <p:nvPr/>
        </p:nvGrpSpPr>
        <p:grpSpPr>
          <a:xfrm rot="0">
            <a:off x="-937545" y="7528074"/>
            <a:ext cx="3034530" cy="2627917"/>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7" id="7"/>
          <p:cNvGrpSpPr/>
          <p:nvPr/>
        </p:nvGrpSpPr>
        <p:grpSpPr>
          <a:xfrm rot="0">
            <a:off x="-491090" y="7914706"/>
            <a:ext cx="2141618" cy="1854652"/>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9" id="9"/>
          <p:cNvSpPr txBox="true"/>
          <p:nvPr/>
        </p:nvSpPr>
        <p:spPr>
          <a:xfrm rot="0">
            <a:off x="1028700" y="1028700"/>
            <a:ext cx="14766361" cy="1581150"/>
          </a:xfrm>
          <a:prstGeom prst="rect">
            <a:avLst/>
          </a:prstGeom>
        </p:spPr>
        <p:txBody>
          <a:bodyPr anchor="t" rtlCol="false" tIns="0" lIns="0" bIns="0" rIns="0">
            <a:spAutoFit/>
          </a:bodyPr>
          <a:lstStyle/>
          <a:p>
            <a:pPr>
              <a:lnSpc>
                <a:spcPts val="12480"/>
              </a:lnSpc>
            </a:pPr>
            <a:r>
              <a:rPr lang="en-US" sz="10400">
                <a:solidFill>
                  <a:srgbClr val="A4E473"/>
                </a:solidFill>
                <a:latin typeface="Fira Sans Medium"/>
              </a:rPr>
              <a:t>Naïve Bayes</a:t>
            </a:r>
          </a:p>
        </p:txBody>
      </p:sp>
    </p:spTree>
  </p:cSld>
  <p:clrMapOvr>
    <a:masterClrMapping/>
  </p:clrMapOvr>
  <p:transition spd="slow">
    <p:push dir="l"/>
  </p:transition>
</p:sld>
</file>

<file path=ppt/slides/slide14.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2009993" y="306851"/>
            <a:ext cx="3151914" cy="272957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aphicFrame>
        <p:nvGraphicFramePr>
          <p:cNvPr name="Table 6" id="6"/>
          <p:cNvGraphicFramePr>
            <a:graphicFrameLocks noGrp="true"/>
          </p:cNvGraphicFramePr>
          <p:nvPr/>
        </p:nvGraphicFramePr>
        <p:xfrm>
          <a:off x="1028700" y="3946254"/>
          <a:ext cx="16230600" cy="4491038"/>
        </p:xfrm>
        <a:graphic>
          <a:graphicData uri="http://schemas.openxmlformats.org/drawingml/2006/table">
            <a:tbl>
              <a:tblPr/>
              <a:tblGrid>
                <a:gridCol w="8115300"/>
                <a:gridCol w="8115300"/>
              </a:tblGrid>
              <a:tr h="1992838">
                <a:tc>
                  <a:txBody>
                    <a:bodyPr anchor="t" rtlCol="false"/>
                    <a:lstStyle/>
                    <a:p>
                      <a:pPr algn="l" marL="604519" indent="-302260" lvl="1">
                        <a:lnSpc>
                          <a:spcPts val="3919"/>
                        </a:lnSpc>
                        <a:buFont typeface="Arial"/>
                        <a:buChar char="•"/>
                        <a:defRPr/>
                      </a:pPr>
                      <a:r>
                        <a:rPr lang="en-US" sz="2799">
                          <a:solidFill>
                            <a:srgbClr val="F4F4F4"/>
                          </a:solidFill>
                          <a:latin typeface="Fira Sans Medium"/>
                        </a:rPr>
                        <a:t>Detection of Phishing Websites Using Machine Learning</a:t>
                      </a:r>
                      <a:endParaRPr lang="en-US" sz="1100"/>
                    </a:p>
                    <a:p>
                      <a:pPr algn="ctr">
                        <a:lnSpc>
                          <a:spcPts val="3919"/>
                        </a:lnSpc>
                      </a:pPr>
                    </a:p>
                  </a:txBody>
                  <a:tcPr marL="190500" marR="190500" marT="190500" marB="190500"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l">
                        <a:lnSpc>
                          <a:spcPts val="3919"/>
                        </a:lnSpc>
                        <a:defRPr/>
                      </a:pPr>
                      <a:r>
                        <a:rPr lang="en-US" sz="2799">
                          <a:solidFill>
                            <a:srgbClr val="F4F4F4"/>
                          </a:solidFill>
                          <a:latin typeface="Fira Sans Medium"/>
                        </a:rPr>
                        <a:t>https://jpinfotech.org/detection-of-phishing-websites-using-machine-learning/ </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r>
              <a:tr h="2498199">
                <a:tc>
                  <a:txBody>
                    <a:bodyPr anchor="t" rtlCol="false"/>
                    <a:lstStyle/>
                    <a:p>
                      <a:pPr algn="l" marL="604519" indent="-302260" lvl="1">
                        <a:lnSpc>
                          <a:spcPts val="3919"/>
                        </a:lnSpc>
                        <a:buFont typeface="Arial"/>
                        <a:buChar char="•"/>
                        <a:defRPr/>
                      </a:pPr>
                      <a:r>
                        <a:rPr lang="en-US" sz="2799">
                          <a:solidFill>
                            <a:srgbClr val="F4F4F4"/>
                          </a:solidFill>
                          <a:latin typeface="Fira Sans Medium Bold"/>
                        </a:rPr>
                        <a:t>An effective detection approach for phishing websites using URL and HTML features</a:t>
                      </a:r>
                      <a:endParaRPr lang="en-US" sz="1100"/>
                    </a:p>
                    <a:p>
                      <a:pPr algn="ctr">
                        <a:lnSpc>
                          <a:spcPts val="3919"/>
                        </a:lnSpc>
                      </a:pPr>
                    </a:p>
                  </a:txBody>
                  <a:tcPr marL="190500" marR="190500" marT="190500" marB="190500"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l">
                        <a:lnSpc>
                          <a:spcPts val="3919"/>
                        </a:lnSpc>
                        <a:defRPr/>
                      </a:pPr>
                      <a:r>
                        <a:rPr lang="en-US" sz="2799">
                          <a:solidFill>
                            <a:srgbClr val="F4F4F4"/>
                          </a:solidFill>
                          <a:latin typeface="Fira Sans Medium"/>
                        </a:rPr>
                        <a:t>https://www.ieeexpert.com/python-projects/phishing-website-detection-using-machine-learning/ </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r>
            </a:tbl>
          </a:graphicData>
        </a:graphic>
      </p:graphicFrame>
      <p:sp>
        <p:nvSpPr>
          <p:cNvPr name="TextBox 7" id="7"/>
          <p:cNvSpPr txBox="true"/>
          <p:nvPr/>
        </p:nvSpPr>
        <p:spPr>
          <a:xfrm rot="0">
            <a:off x="1028700" y="1028700"/>
            <a:ext cx="9092061" cy="1285875"/>
          </a:xfrm>
          <a:prstGeom prst="rect">
            <a:avLst/>
          </a:prstGeom>
        </p:spPr>
        <p:txBody>
          <a:bodyPr anchor="t" rtlCol="false" tIns="0" lIns="0" bIns="0" rIns="0">
            <a:spAutoFit/>
          </a:bodyPr>
          <a:lstStyle/>
          <a:p>
            <a:pPr>
              <a:lnSpc>
                <a:spcPts val="10199"/>
              </a:lnSpc>
              <a:spcBef>
                <a:spcPct val="0"/>
              </a:spcBef>
            </a:pPr>
            <a:r>
              <a:rPr lang="en-US" sz="8499" spc="-84">
                <a:solidFill>
                  <a:srgbClr val="F4F4F4"/>
                </a:solidFill>
                <a:latin typeface="Fira Sans Medium"/>
              </a:rPr>
              <a:t>Literature Review</a:t>
            </a:r>
          </a:p>
        </p:txBody>
      </p:sp>
    </p:spTree>
  </p:cSld>
  <p:clrMapOvr>
    <a:masterClrMapping/>
  </p:clrMapOvr>
  <p:transition spd="fast">
    <p:fade/>
  </p:transition>
</p:sld>
</file>

<file path=ppt/slides/slide15.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1019175"/>
            <a:ext cx="5512745" cy="1990725"/>
          </a:xfrm>
          <a:prstGeom prst="rect">
            <a:avLst/>
          </a:prstGeom>
        </p:spPr>
        <p:txBody>
          <a:bodyPr anchor="t" rtlCol="false" tIns="0" lIns="0" bIns="0" rIns="0">
            <a:spAutoFit/>
          </a:bodyPr>
          <a:lstStyle/>
          <a:p>
            <a:pPr>
              <a:lnSpc>
                <a:spcPts val="7800"/>
              </a:lnSpc>
              <a:spcBef>
                <a:spcPct val="0"/>
              </a:spcBef>
            </a:pPr>
            <a:r>
              <a:rPr lang="en-US" sz="6500" spc="-65">
                <a:solidFill>
                  <a:srgbClr val="000000"/>
                </a:solidFill>
                <a:latin typeface="Fira Sans Medium"/>
              </a:rPr>
              <a:t>Feature categorization</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3061137" y="7468788"/>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300983"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11" id="11"/>
          <p:cNvSpPr txBox="true"/>
          <p:nvPr/>
        </p:nvSpPr>
        <p:spPr>
          <a:xfrm rot="0">
            <a:off x="9144000" y="2438783"/>
            <a:ext cx="8272402" cy="638175"/>
          </a:xfrm>
          <a:prstGeom prst="rect">
            <a:avLst/>
          </a:prstGeom>
        </p:spPr>
        <p:txBody>
          <a:bodyPr anchor="t" rtlCol="false" tIns="0" lIns="0" bIns="0" rIns="0">
            <a:spAutoFit/>
          </a:bodyPr>
          <a:lstStyle/>
          <a:p>
            <a:pPr>
              <a:lnSpc>
                <a:spcPts val="5039"/>
              </a:lnSpc>
            </a:pPr>
            <a:r>
              <a:rPr lang="en-US" sz="4199">
                <a:solidFill>
                  <a:srgbClr val="000000"/>
                </a:solidFill>
                <a:latin typeface="Fira Sans Medium"/>
              </a:rPr>
              <a:t>Address-Based / URL-Based </a:t>
            </a:r>
          </a:p>
        </p:txBody>
      </p:sp>
      <p:sp>
        <p:nvSpPr>
          <p:cNvPr name="TextBox 12" id="12"/>
          <p:cNvSpPr txBox="true"/>
          <p:nvPr/>
        </p:nvSpPr>
        <p:spPr>
          <a:xfrm rot="0">
            <a:off x="9144000" y="4505325"/>
            <a:ext cx="8272402" cy="638175"/>
          </a:xfrm>
          <a:prstGeom prst="rect">
            <a:avLst/>
          </a:prstGeom>
        </p:spPr>
        <p:txBody>
          <a:bodyPr anchor="t" rtlCol="false" tIns="0" lIns="0" bIns="0" rIns="0">
            <a:spAutoFit/>
          </a:bodyPr>
          <a:lstStyle/>
          <a:p>
            <a:pPr>
              <a:lnSpc>
                <a:spcPts val="5039"/>
              </a:lnSpc>
              <a:spcBef>
                <a:spcPct val="0"/>
              </a:spcBef>
            </a:pPr>
            <a:r>
              <a:rPr lang="en-US" sz="4199">
                <a:solidFill>
                  <a:srgbClr val="000000"/>
                </a:solidFill>
                <a:latin typeface="Fira Sans Medium"/>
              </a:rPr>
              <a:t>HTML &amp; JavaScript Based</a:t>
            </a:r>
          </a:p>
        </p:txBody>
      </p:sp>
      <p:sp>
        <p:nvSpPr>
          <p:cNvPr name="AutoShape 13" id="13"/>
          <p:cNvSpPr/>
          <p:nvPr/>
        </p:nvSpPr>
        <p:spPr>
          <a:xfrm>
            <a:off x="8986898" y="3710370"/>
            <a:ext cx="8272402" cy="0"/>
          </a:xfrm>
          <a:prstGeom prst="line">
            <a:avLst/>
          </a:prstGeom>
          <a:ln cap="flat" w="9525">
            <a:solidFill>
              <a:srgbClr val="000000"/>
            </a:solidFill>
            <a:prstDash val="solid"/>
            <a:headEnd type="none" len="sm" w="sm"/>
            <a:tailEnd type="none" len="sm" w="sm"/>
          </a:ln>
        </p:spPr>
      </p:sp>
    </p:spTree>
  </p:cSld>
  <p:clrMapOvr>
    <a:masterClrMapping/>
  </p:clrMapOvr>
  <p:transition spd="fast">
    <p:fade/>
  </p:transition>
</p:sld>
</file>

<file path=ppt/slides/slide16.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5512745"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URL-Based</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3061137" y="7468788"/>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300983"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1" id="11"/>
          <p:cNvGrpSpPr/>
          <p:nvPr/>
        </p:nvGrpSpPr>
        <p:grpSpPr>
          <a:xfrm rot="0">
            <a:off x="6541445" y="892413"/>
            <a:ext cx="11369817" cy="8904887"/>
            <a:chOff x="0" y="0"/>
            <a:chExt cx="15159757" cy="11873183"/>
          </a:xfrm>
        </p:grpSpPr>
        <p:sp>
          <p:nvSpPr>
            <p:cNvPr name="TextBox 12" id="12"/>
            <p:cNvSpPr txBox="true"/>
            <p:nvPr/>
          </p:nvSpPr>
          <p:spPr>
            <a:xfrm rot="0">
              <a:off x="0" y="-9525"/>
              <a:ext cx="15159757" cy="7324725"/>
            </a:xfrm>
            <a:prstGeom prst="rect">
              <a:avLst/>
            </a:prstGeom>
          </p:spPr>
          <p:txBody>
            <a:bodyPr anchor="t" rtlCol="false" tIns="0" lIns="0" bIns="0" rIns="0">
              <a:spAutoFit/>
            </a:bodyPr>
            <a:lstStyle/>
            <a:p>
              <a:pPr marL="647703" indent="-323852" lvl="1">
                <a:lnSpc>
                  <a:spcPts val="3600"/>
                </a:lnSpc>
                <a:buFont typeface="Arial"/>
                <a:buChar char="•"/>
              </a:pPr>
              <a:r>
                <a:rPr lang="en-US" sz="3000">
                  <a:solidFill>
                    <a:srgbClr val="000000"/>
                  </a:solidFill>
                  <a:latin typeface="Fira Sans Medium"/>
                </a:rPr>
                <a:t>URL-based detection of phishing websites involve analysing the characteristics of a URL to determine if it is likely to be associated with a phishing attempt. It focuses on examining specific features within URL, such as domain name, subdomains, length, presence of suspicious keywords, use of special characters, and similarity to legitimate websites.</a:t>
              </a:r>
            </a:p>
            <a:p>
              <a:pPr>
                <a:lnSpc>
                  <a:spcPts val="3600"/>
                </a:lnSpc>
              </a:pPr>
            </a:p>
            <a:p>
              <a:pPr marL="647703" indent="-323852" lvl="1">
                <a:lnSpc>
                  <a:spcPts val="3600"/>
                </a:lnSpc>
                <a:buFont typeface="Arial"/>
                <a:buChar char="•"/>
              </a:pPr>
              <a:r>
                <a:rPr lang="en-US" sz="3000">
                  <a:solidFill>
                    <a:srgbClr val="000000"/>
                  </a:solidFill>
                  <a:latin typeface="Fira Sans Medium"/>
                </a:rPr>
                <a:t>URL-based detection serves as an initial line of defence against phishing attacks, enabling the identification and blocking of potentially harmful URLs before user interaction.</a:t>
              </a:r>
            </a:p>
            <a:p>
              <a:pPr>
                <a:lnSpc>
                  <a:spcPts val="3600"/>
                </a:lnSpc>
              </a:pPr>
            </a:p>
            <a:p>
              <a:pPr marL="647703" indent="-323852" lvl="1">
                <a:lnSpc>
                  <a:spcPts val="3600"/>
                </a:lnSpc>
                <a:buFont typeface="Arial"/>
                <a:buChar char="•"/>
              </a:pPr>
              <a:r>
                <a:rPr lang="en-US" sz="3000">
                  <a:solidFill>
                    <a:srgbClr val="000000"/>
                  </a:solidFill>
                  <a:latin typeface="Fira Sans Medium"/>
                </a:rPr>
                <a:t>From the dataset:- </a:t>
              </a:r>
            </a:p>
          </p:txBody>
        </p:sp>
        <p:sp>
          <p:nvSpPr>
            <p:cNvPr name="TextBox 13" id="13"/>
            <p:cNvSpPr txBox="true"/>
            <p:nvPr/>
          </p:nvSpPr>
          <p:spPr>
            <a:xfrm rot="0">
              <a:off x="0" y="7664192"/>
              <a:ext cx="15159757" cy="4208992"/>
            </a:xfrm>
            <a:prstGeom prst="rect">
              <a:avLst/>
            </a:prstGeom>
          </p:spPr>
          <p:txBody>
            <a:bodyPr anchor="t" rtlCol="false" tIns="0" lIns="0" bIns="0" rIns="0">
              <a:spAutoFit/>
            </a:bodyPr>
            <a:lstStyle/>
            <a:p>
              <a:pPr marL="431801" indent="-215900" lvl="1">
                <a:lnSpc>
                  <a:spcPts val="2800"/>
                </a:lnSpc>
                <a:buFont typeface="Arial"/>
                <a:buChar char="•"/>
              </a:pPr>
              <a:r>
                <a:rPr lang="en-US" sz="2000">
                  <a:solidFill>
                    <a:srgbClr val="000000"/>
                  </a:solidFill>
                  <a:latin typeface="Fira Sans Light Bold"/>
                </a:rPr>
                <a:t>Domain of URL</a:t>
              </a:r>
            </a:p>
            <a:p>
              <a:pPr marL="431801" indent="-215900" lvl="1">
                <a:lnSpc>
                  <a:spcPts val="2800"/>
                </a:lnSpc>
                <a:buFont typeface="Arial"/>
                <a:buChar char="•"/>
              </a:pPr>
              <a:r>
                <a:rPr lang="en-US" sz="2000">
                  <a:solidFill>
                    <a:srgbClr val="000000"/>
                  </a:solidFill>
                  <a:latin typeface="Fira Sans Light Bold"/>
                </a:rPr>
                <a:t>IP Address in URL</a:t>
              </a:r>
            </a:p>
            <a:p>
              <a:pPr marL="431801" indent="-215900" lvl="1">
                <a:lnSpc>
                  <a:spcPts val="2800"/>
                </a:lnSpc>
                <a:buFont typeface="Arial"/>
                <a:buChar char="•"/>
              </a:pPr>
              <a:r>
                <a:rPr lang="en-US" sz="2000">
                  <a:solidFill>
                    <a:srgbClr val="000000"/>
                  </a:solidFill>
                  <a:latin typeface="Fira Sans Light Bold"/>
                </a:rPr>
                <a:t>"@" Symbol in URL</a:t>
              </a:r>
            </a:p>
            <a:p>
              <a:pPr marL="431801" indent="-215900" lvl="1">
                <a:lnSpc>
                  <a:spcPts val="2800"/>
                </a:lnSpc>
                <a:buFont typeface="Arial"/>
                <a:buChar char="•"/>
              </a:pPr>
              <a:r>
                <a:rPr lang="en-US" sz="2000">
                  <a:solidFill>
                    <a:srgbClr val="000000"/>
                  </a:solidFill>
                  <a:latin typeface="Fira Sans Light Bold"/>
                </a:rPr>
                <a:t>Length of URL</a:t>
              </a:r>
            </a:p>
            <a:p>
              <a:pPr marL="431801" indent="-215900" lvl="1">
                <a:lnSpc>
                  <a:spcPts val="2800"/>
                </a:lnSpc>
                <a:buFont typeface="Arial"/>
                <a:buChar char="•"/>
              </a:pPr>
              <a:r>
                <a:rPr lang="en-US" sz="2000">
                  <a:solidFill>
                    <a:srgbClr val="000000"/>
                  </a:solidFill>
                  <a:latin typeface="Fira Sans Light Bold"/>
                </a:rPr>
                <a:t>Depth of URL</a:t>
              </a:r>
            </a:p>
            <a:p>
              <a:pPr marL="431801" indent="-215900" lvl="1">
                <a:lnSpc>
                  <a:spcPts val="2800"/>
                </a:lnSpc>
                <a:buFont typeface="Arial"/>
                <a:buChar char="•"/>
              </a:pPr>
              <a:r>
                <a:rPr lang="en-US" sz="2000">
                  <a:solidFill>
                    <a:srgbClr val="000000"/>
                  </a:solidFill>
                  <a:latin typeface="Fira Sans Light Bold"/>
                </a:rPr>
                <a:t>Redirection "//" in URL</a:t>
              </a:r>
            </a:p>
            <a:p>
              <a:pPr marL="431801" indent="-215900" lvl="1">
                <a:lnSpc>
                  <a:spcPts val="2800"/>
                </a:lnSpc>
                <a:buFont typeface="Arial"/>
                <a:buChar char="•"/>
              </a:pPr>
              <a:r>
                <a:rPr lang="en-US" sz="2000">
                  <a:solidFill>
                    <a:srgbClr val="000000"/>
                  </a:solidFill>
                  <a:latin typeface="Fira Sans Light Bold"/>
                </a:rPr>
                <a:t>"http/https" in Domain name</a:t>
              </a:r>
            </a:p>
            <a:p>
              <a:pPr marL="431801" indent="-215900" lvl="1">
                <a:lnSpc>
                  <a:spcPts val="2800"/>
                </a:lnSpc>
                <a:buFont typeface="Arial"/>
                <a:buChar char="•"/>
              </a:pPr>
              <a:r>
                <a:rPr lang="en-US" sz="2000">
                  <a:solidFill>
                    <a:srgbClr val="000000"/>
                  </a:solidFill>
                  <a:latin typeface="Fira Sans Light Bold"/>
                </a:rPr>
                <a:t>Using URL Shortening Services “TinyURL”</a:t>
              </a:r>
            </a:p>
            <a:p>
              <a:pPr marL="431801" indent="-215900" lvl="1">
                <a:lnSpc>
                  <a:spcPts val="2800"/>
                </a:lnSpc>
                <a:buFont typeface="Arial"/>
                <a:buChar char="•"/>
              </a:pPr>
              <a:r>
                <a:rPr lang="en-US" sz="2000">
                  <a:solidFill>
                    <a:srgbClr val="000000"/>
                  </a:solidFill>
                  <a:latin typeface="Fira Sans Light Bold"/>
                </a:rPr>
                <a:t>Prefix or Suffix "-" in Domain</a:t>
              </a:r>
            </a:p>
          </p:txBody>
        </p:sp>
      </p:grpSp>
    </p:spTree>
  </p:cSld>
  <p:clrMapOvr>
    <a:masterClrMapping/>
  </p:clrMapOvr>
  <p:transition spd="fast">
    <p:push dir="l"/>
  </p:transition>
</p:sld>
</file>

<file path=ppt/slides/slide17.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752943" y="567070"/>
            <a:ext cx="7651442" cy="3438525"/>
          </a:xfrm>
          <a:prstGeom prst="rect">
            <a:avLst/>
          </a:prstGeom>
        </p:spPr>
        <p:txBody>
          <a:bodyPr anchor="t" rtlCol="false" tIns="0" lIns="0" bIns="0" rIns="0">
            <a:spAutoFit/>
          </a:bodyPr>
          <a:lstStyle/>
          <a:p>
            <a:pPr>
              <a:lnSpc>
                <a:spcPts val="9000"/>
              </a:lnSpc>
              <a:spcBef>
                <a:spcPct val="0"/>
              </a:spcBef>
            </a:pPr>
            <a:r>
              <a:rPr lang="en-US" sz="7500" spc="-75">
                <a:solidFill>
                  <a:srgbClr val="000000"/>
                </a:solidFill>
                <a:latin typeface="Fira Sans Medium"/>
              </a:rPr>
              <a:t>HTML &amp; JavaScript based Features </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3061137" y="7468788"/>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300983"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1" id="11"/>
          <p:cNvGrpSpPr/>
          <p:nvPr/>
        </p:nvGrpSpPr>
        <p:grpSpPr>
          <a:xfrm rot="0">
            <a:off x="7489810" y="1101331"/>
            <a:ext cx="10240003" cy="8604533"/>
            <a:chOff x="0" y="0"/>
            <a:chExt cx="13653338" cy="11472710"/>
          </a:xfrm>
        </p:grpSpPr>
        <p:sp>
          <p:nvSpPr>
            <p:cNvPr name="TextBox 12" id="12"/>
            <p:cNvSpPr txBox="true"/>
            <p:nvPr/>
          </p:nvSpPr>
          <p:spPr>
            <a:xfrm rot="0">
              <a:off x="0" y="-9525"/>
              <a:ext cx="13653338" cy="9077325"/>
            </a:xfrm>
            <a:prstGeom prst="rect">
              <a:avLst/>
            </a:prstGeom>
          </p:spPr>
          <p:txBody>
            <a:bodyPr anchor="t" rtlCol="false" tIns="0" lIns="0" bIns="0" rIns="0">
              <a:spAutoFit/>
            </a:bodyPr>
            <a:lstStyle/>
            <a:p>
              <a:pPr marL="690882" indent="-345441" lvl="1">
                <a:lnSpc>
                  <a:spcPts val="3840"/>
                </a:lnSpc>
                <a:buFont typeface="Arial"/>
                <a:buChar char="•"/>
              </a:pPr>
              <a:r>
                <a:rPr lang="en-US" sz="3200">
                  <a:solidFill>
                    <a:srgbClr val="000000"/>
                  </a:solidFill>
                  <a:latin typeface="Fira Sans Medium"/>
                </a:rPr>
                <a:t>HTML and JavaScript-based features are utilized in the detection of phishing websites by analyzing the structure, content, and behaviour of web pages. This technique involves examining HTML elements, tags, and attributes, as well as JavaScript code, to identify suspicious or malicious patterns. Phishing websites may employ techniques such as hidden form fields, fake login forms, or scripts that redirect users to fraudulent pages. By analysing these HTML and JavaScript-based features, security systems can detect anomalies and indicators of phishing activity, allowing for timely identification and mitigation of potential threats.</a:t>
              </a:r>
            </a:p>
            <a:p>
              <a:pPr marL="690882" indent="-345441" lvl="1">
                <a:lnSpc>
                  <a:spcPts val="3840"/>
                </a:lnSpc>
                <a:spcBef>
                  <a:spcPct val="0"/>
                </a:spcBef>
                <a:buFont typeface="Arial"/>
                <a:buChar char="•"/>
              </a:pPr>
              <a:r>
                <a:rPr lang="en-US" sz="3200">
                  <a:solidFill>
                    <a:srgbClr val="000000"/>
                  </a:solidFill>
                  <a:latin typeface="Fira Sans Medium"/>
                </a:rPr>
                <a:t>From the dataset:-</a:t>
              </a:r>
            </a:p>
          </p:txBody>
        </p:sp>
        <p:sp>
          <p:nvSpPr>
            <p:cNvPr name="TextBox 13" id="13"/>
            <p:cNvSpPr txBox="true"/>
            <p:nvPr/>
          </p:nvSpPr>
          <p:spPr>
            <a:xfrm rot="0">
              <a:off x="0" y="9416792"/>
              <a:ext cx="13653338" cy="2055918"/>
            </a:xfrm>
            <a:prstGeom prst="rect">
              <a:avLst/>
            </a:prstGeom>
          </p:spPr>
          <p:txBody>
            <a:bodyPr anchor="t" rtlCol="false" tIns="0" lIns="0" bIns="0" rIns="0">
              <a:spAutoFit/>
            </a:bodyPr>
            <a:lstStyle/>
            <a:p>
              <a:pPr marL="474979" indent="-237490" lvl="1">
                <a:lnSpc>
                  <a:spcPts val="3079"/>
                </a:lnSpc>
                <a:buFont typeface="Arial"/>
                <a:buChar char="•"/>
              </a:pPr>
              <a:r>
                <a:rPr lang="en-US" sz="2199">
                  <a:solidFill>
                    <a:srgbClr val="000000"/>
                  </a:solidFill>
                  <a:latin typeface="Fira Sans Light Bold"/>
                </a:rPr>
                <a:t>iFrame Redirection</a:t>
              </a:r>
            </a:p>
            <a:p>
              <a:pPr marL="474979" indent="-237490" lvl="1">
                <a:lnSpc>
                  <a:spcPts val="3079"/>
                </a:lnSpc>
                <a:buFont typeface="Arial"/>
                <a:buChar char="•"/>
              </a:pPr>
              <a:r>
                <a:rPr lang="en-US" sz="2199">
                  <a:solidFill>
                    <a:srgbClr val="000000"/>
                  </a:solidFill>
                  <a:latin typeface="Fira Sans Light Bold"/>
                </a:rPr>
                <a:t>Status Bar Customization</a:t>
              </a:r>
            </a:p>
            <a:p>
              <a:pPr marL="474979" indent="-237490" lvl="1">
                <a:lnSpc>
                  <a:spcPts val="3079"/>
                </a:lnSpc>
                <a:buFont typeface="Arial"/>
                <a:buChar char="•"/>
              </a:pPr>
              <a:r>
                <a:rPr lang="en-US" sz="2199">
                  <a:solidFill>
                    <a:srgbClr val="000000"/>
                  </a:solidFill>
                  <a:latin typeface="Fira Sans Light Bold"/>
                </a:rPr>
                <a:t>Disabling Right Click</a:t>
              </a:r>
            </a:p>
            <a:p>
              <a:pPr marL="474979" indent="-237490" lvl="1">
                <a:lnSpc>
                  <a:spcPts val="3079"/>
                </a:lnSpc>
                <a:buFont typeface="Arial"/>
                <a:buChar char="•"/>
              </a:pPr>
              <a:r>
                <a:rPr lang="en-US" sz="2199">
                  <a:solidFill>
                    <a:srgbClr val="000000"/>
                  </a:solidFill>
                  <a:latin typeface="Fira Sans Light Bold"/>
                </a:rPr>
                <a:t>W</a:t>
              </a:r>
              <a:r>
                <a:rPr lang="en-US" sz="2199">
                  <a:solidFill>
                    <a:srgbClr val="000000"/>
                  </a:solidFill>
                  <a:latin typeface="Fira Sans Light Bold"/>
                </a:rPr>
                <a:t>ebsite Forwarding</a:t>
              </a:r>
            </a:p>
          </p:txBody>
        </p:sp>
      </p:grpSp>
    </p:spTree>
  </p:cSld>
  <p:clrMapOvr>
    <a:masterClrMapping/>
  </p:clrMapOvr>
  <p:transition spd="slow">
    <p:push dir="l"/>
  </p:transition>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3563094" y="6077994"/>
            <a:ext cx="6383425" cy="5528076"/>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671665" y="7004492"/>
            <a:ext cx="3034530" cy="2627917"/>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6" id="6"/>
          <p:cNvGrpSpPr/>
          <p:nvPr/>
        </p:nvGrpSpPr>
        <p:grpSpPr>
          <a:xfrm rot="0">
            <a:off x="4053492" y="8956750"/>
            <a:ext cx="2141618" cy="1854652"/>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Freeform 8" id="8"/>
          <p:cNvSpPr/>
          <p:nvPr/>
        </p:nvSpPr>
        <p:spPr>
          <a:xfrm flipH="false" flipV="false" rot="0">
            <a:off x="7205951" y="4173253"/>
            <a:ext cx="7603159" cy="3809483"/>
          </a:xfrm>
          <a:custGeom>
            <a:avLst/>
            <a:gdLst/>
            <a:ahLst/>
            <a:cxnLst/>
            <a:rect r="r" b="b" t="t" l="l"/>
            <a:pathLst>
              <a:path h="3809483" w="7603159">
                <a:moveTo>
                  <a:pt x="0" y="0"/>
                </a:moveTo>
                <a:lnTo>
                  <a:pt x="7603158" y="0"/>
                </a:lnTo>
                <a:lnTo>
                  <a:pt x="7603158" y="3809483"/>
                </a:lnTo>
                <a:lnTo>
                  <a:pt x="0" y="3809483"/>
                </a:lnTo>
                <a:lnTo>
                  <a:pt x="0" y="0"/>
                </a:lnTo>
                <a:close/>
              </a:path>
            </a:pathLst>
          </a:custGeom>
          <a:blipFill>
            <a:blip r:embed="rId2"/>
            <a:stretch>
              <a:fillRect l="0" t="0" r="0" b="0"/>
            </a:stretch>
          </a:blipFill>
        </p:spPr>
      </p:sp>
      <p:sp>
        <p:nvSpPr>
          <p:cNvPr name="TextBox 9" id="9"/>
          <p:cNvSpPr txBox="true"/>
          <p:nvPr/>
        </p:nvSpPr>
        <p:spPr>
          <a:xfrm rot="0">
            <a:off x="1028700" y="2865828"/>
            <a:ext cx="14766361" cy="1638300"/>
          </a:xfrm>
          <a:prstGeom prst="rect">
            <a:avLst/>
          </a:prstGeom>
        </p:spPr>
        <p:txBody>
          <a:bodyPr anchor="t" rtlCol="false" tIns="0" lIns="0" bIns="0" rIns="0">
            <a:spAutoFit/>
          </a:bodyPr>
          <a:lstStyle/>
          <a:p>
            <a:pPr marL="777240" indent="-388620" lvl="1">
              <a:lnSpc>
                <a:spcPts val="4320"/>
              </a:lnSpc>
              <a:buFont typeface="Arial"/>
              <a:buChar char="•"/>
            </a:pPr>
            <a:r>
              <a:rPr lang="en-US" sz="3600">
                <a:solidFill>
                  <a:srgbClr val="F4F4F4"/>
                </a:solidFill>
                <a:latin typeface="Fira Sans Medium"/>
              </a:rPr>
              <a:t>The models are evaluated, and considered metric is accuracy.</a:t>
            </a:r>
          </a:p>
          <a:p>
            <a:pPr marL="777240" indent="-388620" lvl="1">
              <a:lnSpc>
                <a:spcPts val="4320"/>
              </a:lnSpc>
              <a:spcBef>
                <a:spcPct val="0"/>
              </a:spcBef>
              <a:buFont typeface="Arial"/>
              <a:buChar char="•"/>
            </a:pPr>
            <a:r>
              <a:rPr lang="en-US" sz="3600">
                <a:solidFill>
                  <a:srgbClr val="F4F4F4"/>
                </a:solidFill>
                <a:latin typeface="Fira Sans Medium"/>
              </a:rPr>
              <a:t>Bellow figure shows the training and test dataset accuracy by the respective models :-</a:t>
            </a:r>
          </a:p>
        </p:txBody>
      </p:sp>
      <p:sp>
        <p:nvSpPr>
          <p:cNvPr name="TextBox 10" id="10"/>
          <p:cNvSpPr txBox="true"/>
          <p:nvPr/>
        </p:nvSpPr>
        <p:spPr>
          <a:xfrm rot="0">
            <a:off x="1028700" y="1028700"/>
            <a:ext cx="14766361" cy="1581150"/>
          </a:xfrm>
          <a:prstGeom prst="rect">
            <a:avLst/>
          </a:prstGeom>
        </p:spPr>
        <p:txBody>
          <a:bodyPr anchor="t" rtlCol="false" tIns="0" lIns="0" bIns="0" rIns="0">
            <a:spAutoFit/>
          </a:bodyPr>
          <a:lstStyle/>
          <a:p>
            <a:pPr>
              <a:lnSpc>
                <a:spcPts val="12480"/>
              </a:lnSpc>
            </a:pPr>
            <a:r>
              <a:rPr lang="en-US" sz="10400">
                <a:solidFill>
                  <a:srgbClr val="A4E473"/>
                </a:solidFill>
                <a:latin typeface="Fira Sans Medium"/>
              </a:rPr>
              <a:t>Results</a:t>
            </a:r>
          </a:p>
        </p:txBody>
      </p:sp>
      <p:sp>
        <p:nvSpPr>
          <p:cNvPr name="TextBox 11" id="11"/>
          <p:cNvSpPr txBox="true"/>
          <p:nvPr/>
        </p:nvSpPr>
        <p:spPr>
          <a:xfrm rot="0">
            <a:off x="5688192" y="8245776"/>
            <a:ext cx="10638676" cy="1638300"/>
          </a:xfrm>
          <a:prstGeom prst="rect">
            <a:avLst/>
          </a:prstGeom>
        </p:spPr>
        <p:txBody>
          <a:bodyPr anchor="t" rtlCol="false" tIns="0" lIns="0" bIns="0" rIns="0">
            <a:spAutoFit/>
          </a:bodyPr>
          <a:lstStyle/>
          <a:p>
            <a:pPr marL="777240" indent="-388620" lvl="1">
              <a:lnSpc>
                <a:spcPts val="4320"/>
              </a:lnSpc>
              <a:spcBef>
                <a:spcPct val="0"/>
              </a:spcBef>
              <a:buFont typeface="Arial"/>
              <a:buChar char="•"/>
            </a:pPr>
            <a:r>
              <a:rPr lang="en-US" sz="3600">
                <a:solidFill>
                  <a:srgbClr val="F4F4F4"/>
                </a:solidFill>
                <a:latin typeface="Fira Sans Medium"/>
              </a:rPr>
              <a:t>From the above image it is clear that Random Forest model gives better performance. The model is saved for further usage.</a:t>
            </a:r>
          </a:p>
        </p:txBody>
      </p:sp>
    </p:spTree>
  </p:cSld>
  <p:clrMapOvr>
    <a:masterClrMapping/>
  </p:clrMapOvr>
  <p:transition spd="fast">
    <p:fade/>
  </p:transition>
</p:sld>
</file>

<file path=ppt/slides/slide19.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2997657" y="2960369"/>
            <a:ext cx="13440369" cy="6448425"/>
          </a:xfrm>
          <a:prstGeom prst="rect">
            <a:avLst/>
          </a:prstGeom>
        </p:spPr>
        <p:txBody>
          <a:bodyPr anchor="t" rtlCol="false" tIns="0" lIns="0" bIns="0" rIns="0">
            <a:spAutoFit/>
          </a:bodyPr>
          <a:lstStyle/>
          <a:p>
            <a:pPr marL="712472" indent="-356236" lvl="1">
              <a:lnSpc>
                <a:spcPts val="3960"/>
              </a:lnSpc>
              <a:buFont typeface="Arial"/>
              <a:buChar char="•"/>
            </a:pPr>
            <a:r>
              <a:rPr lang="en-US" sz="3300">
                <a:solidFill>
                  <a:srgbClr val="F4F4F4"/>
                </a:solidFill>
                <a:latin typeface="Fira Sans Medium"/>
              </a:rPr>
              <a:t>The accuracy rating received is regarded as a good performance. However, whether it is regarded as ideal or not depends on a number of variables, including the problem's complexity, the data at hand, and the desired level of accuracy. Consequently, things could be done better.</a:t>
            </a:r>
          </a:p>
          <a:p>
            <a:pPr marL="712472" indent="-356236" lvl="1">
              <a:lnSpc>
                <a:spcPts val="3960"/>
              </a:lnSpc>
              <a:buFont typeface="Arial"/>
              <a:buChar char="•"/>
            </a:pPr>
            <a:r>
              <a:rPr lang="en-US" sz="3300">
                <a:solidFill>
                  <a:srgbClr val="F4F4F4"/>
                </a:solidFill>
                <a:latin typeface="Fira Sans Medium"/>
              </a:rPr>
              <a:t>By making the improved model into a browser extension, it can be used. which would prompt the user to inform about the website's malicious nature.</a:t>
            </a:r>
          </a:p>
          <a:p>
            <a:pPr marL="712472" indent="-356236" lvl="1">
              <a:lnSpc>
                <a:spcPts val="3960"/>
              </a:lnSpc>
              <a:buFont typeface="Arial"/>
              <a:buChar char="•"/>
            </a:pPr>
            <a:r>
              <a:rPr lang="en-US" sz="3300">
                <a:solidFill>
                  <a:srgbClr val="F4F4F4"/>
                </a:solidFill>
                <a:latin typeface="Fira Sans Medium"/>
              </a:rPr>
              <a:t>We can use the model for user awareness by introducing the deployed project into the text service the user uses because there are no prompts or indicators of spam or phishing websites when shared in text messages.</a:t>
            </a:r>
          </a:p>
          <a:p>
            <a:pPr>
              <a:lnSpc>
                <a:spcPts val="3960"/>
              </a:lnSpc>
              <a:spcBef>
                <a:spcPct val="0"/>
              </a:spcBef>
            </a:pPr>
          </a:p>
        </p:txBody>
      </p:sp>
      <p:sp>
        <p:nvSpPr>
          <p:cNvPr name="TextBox 3" id="3"/>
          <p:cNvSpPr txBox="true"/>
          <p:nvPr/>
        </p:nvSpPr>
        <p:spPr>
          <a:xfrm rot="0">
            <a:off x="1028700" y="1028700"/>
            <a:ext cx="14766361" cy="1333500"/>
          </a:xfrm>
          <a:prstGeom prst="rect">
            <a:avLst/>
          </a:prstGeom>
        </p:spPr>
        <p:txBody>
          <a:bodyPr anchor="t" rtlCol="false" tIns="0" lIns="0" bIns="0" rIns="0">
            <a:spAutoFit/>
          </a:bodyPr>
          <a:lstStyle/>
          <a:p>
            <a:pPr>
              <a:lnSpc>
                <a:spcPts val="10560"/>
              </a:lnSpc>
            </a:pPr>
            <a:r>
              <a:rPr lang="en-US" sz="8800">
                <a:solidFill>
                  <a:srgbClr val="A4E473"/>
                </a:solidFill>
                <a:latin typeface="Fira Sans Medium"/>
              </a:rPr>
              <a:t>Future Scope and Conclusion</a:t>
            </a:r>
          </a:p>
        </p:txBody>
      </p:sp>
      <p:grpSp>
        <p:nvGrpSpPr>
          <p:cNvPr name="Group 4" id="4"/>
          <p:cNvGrpSpPr/>
          <p:nvPr/>
        </p:nvGrpSpPr>
        <p:grpSpPr>
          <a:xfrm rot="0">
            <a:off x="-3563094" y="6077994"/>
            <a:ext cx="6383425" cy="5528076"/>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0">
            <a:off x="-702289" y="7528074"/>
            <a:ext cx="3034530" cy="2627917"/>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8" id="8"/>
          <p:cNvGrpSpPr/>
          <p:nvPr/>
        </p:nvGrpSpPr>
        <p:grpSpPr>
          <a:xfrm rot="0">
            <a:off x="-371381" y="7922894"/>
            <a:ext cx="2141618" cy="1854652"/>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transition spd="slow">
    <p:push dir="l"/>
  </p:transition>
</p:sld>
</file>

<file path=ppt/slides/slide2.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4081194"/>
            <a:ext cx="4460469" cy="1285875"/>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Fira Sans Medium"/>
              </a:rPr>
              <a:t>Contents</a:t>
            </a:r>
          </a:p>
        </p:txBody>
      </p:sp>
      <p:sp>
        <p:nvSpPr>
          <p:cNvPr name="TextBox 7" id="7"/>
          <p:cNvSpPr txBox="true"/>
          <p:nvPr/>
        </p:nvSpPr>
        <p:spPr>
          <a:xfrm rot="0">
            <a:off x="10100540" y="2075277"/>
            <a:ext cx="6109328" cy="573405"/>
          </a:xfrm>
          <a:prstGeom prst="rect">
            <a:avLst/>
          </a:prstGeom>
        </p:spPr>
        <p:txBody>
          <a:bodyPr anchor="t" rtlCol="false" tIns="0" lIns="0" bIns="0" rIns="0">
            <a:spAutoFit/>
          </a:bodyPr>
          <a:lstStyle/>
          <a:p>
            <a:pPr marL="712467" indent="-356233" lvl="1">
              <a:lnSpc>
                <a:spcPts val="4619"/>
              </a:lnSpc>
              <a:buFont typeface="Arial"/>
              <a:buChar char="•"/>
            </a:pPr>
            <a:r>
              <a:rPr lang="en-US" sz="3299">
                <a:solidFill>
                  <a:srgbClr val="F4F4F4"/>
                </a:solidFill>
                <a:latin typeface="Fira Sans Light Bold"/>
              </a:rPr>
              <a:t>Problem Statement</a:t>
            </a:r>
          </a:p>
        </p:txBody>
      </p:sp>
      <p:sp>
        <p:nvSpPr>
          <p:cNvPr name="TextBox 8" id="8"/>
          <p:cNvSpPr txBox="true"/>
          <p:nvPr/>
        </p:nvSpPr>
        <p:spPr>
          <a:xfrm rot="0">
            <a:off x="10100540" y="2766157"/>
            <a:ext cx="6109328" cy="573405"/>
          </a:xfrm>
          <a:prstGeom prst="rect">
            <a:avLst/>
          </a:prstGeom>
        </p:spPr>
        <p:txBody>
          <a:bodyPr anchor="t" rtlCol="false" tIns="0" lIns="0" bIns="0" rIns="0">
            <a:spAutoFit/>
          </a:bodyPr>
          <a:lstStyle/>
          <a:p>
            <a:pPr marL="712467" indent="-356233" lvl="1">
              <a:lnSpc>
                <a:spcPts val="4619"/>
              </a:lnSpc>
              <a:buFont typeface="Arial"/>
              <a:buChar char="•"/>
            </a:pPr>
            <a:r>
              <a:rPr lang="en-US" sz="3299">
                <a:solidFill>
                  <a:srgbClr val="F4F4F4"/>
                </a:solidFill>
                <a:latin typeface="Fira Sans Light Bold"/>
              </a:rPr>
              <a:t>Abstract</a:t>
            </a:r>
          </a:p>
        </p:txBody>
      </p:sp>
      <p:sp>
        <p:nvSpPr>
          <p:cNvPr name="TextBox 9" id="9"/>
          <p:cNvSpPr txBox="true"/>
          <p:nvPr/>
        </p:nvSpPr>
        <p:spPr>
          <a:xfrm rot="0">
            <a:off x="10100540" y="3457037"/>
            <a:ext cx="6109328" cy="573405"/>
          </a:xfrm>
          <a:prstGeom prst="rect">
            <a:avLst/>
          </a:prstGeom>
        </p:spPr>
        <p:txBody>
          <a:bodyPr anchor="t" rtlCol="false" tIns="0" lIns="0" bIns="0" rIns="0">
            <a:spAutoFit/>
          </a:bodyPr>
          <a:lstStyle/>
          <a:p>
            <a:pPr marL="712467" indent="-356233" lvl="1">
              <a:lnSpc>
                <a:spcPts val="4619"/>
              </a:lnSpc>
              <a:buFont typeface="Arial"/>
              <a:buChar char="•"/>
            </a:pPr>
            <a:r>
              <a:rPr lang="en-US" sz="3299">
                <a:solidFill>
                  <a:srgbClr val="F4F4F4"/>
                </a:solidFill>
                <a:latin typeface="Fira Sans Light Bold"/>
              </a:rPr>
              <a:t>Existing system</a:t>
            </a:r>
          </a:p>
        </p:txBody>
      </p:sp>
      <p:sp>
        <p:nvSpPr>
          <p:cNvPr name="TextBox 10" id="10"/>
          <p:cNvSpPr txBox="true"/>
          <p:nvPr/>
        </p:nvSpPr>
        <p:spPr>
          <a:xfrm rot="0">
            <a:off x="10100540" y="4147918"/>
            <a:ext cx="6109328" cy="573405"/>
          </a:xfrm>
          <a:prstGeom prst="rect">
            <a:avLst/>
          </a:prstGeom>
        </p:spPr>
        <p:txBody>
          <a:bodyPr anchor="t" rtlCol="false" tIns="0" lIns="0" bIns="0" rIns="0">
            <a:spAutoFit/>
          </a:bodyPr>
          <a:lstStyle/>
          <a:p>
            <a:pPr marL="712467" indent="-356233" lvl="1">
              <a:lnSpc>
                <a:spcPts val="4619"/>
              </a:lnSpc>
              <a:buFont typeface="Arial"/>
              <a:buChar char="•"/>
            </a:pPr>
            <a:r>
              <a:rPr lang="en-US" sz="3299">
                <a:solidFill>
                  <a:srgbClr val="F4F4F4"/>
                </a:solidFill>
                <a:latin typeface="Fira Sans Light Bold"/>
              </a:rPr>
              <a:t>Adapted </a:t>
            </a:r>
            <a:r>
              <a:rPr lang="en-US" sz="3299">
                <a:solidFill>
                  <a:srgbClr val="F4F4F4"/>
                </a:solidFill>
                <a:latin typeface="Fira Sans Light Bold"/>
              </a:rPr>
              <a:t>system</a:t>
            </a:r>
          </a:p>
        </p:txBody>
      </p:sp>
      <p:sp>
        <p:nvSpPr>
          <p:cNvPr name="TextBox 11" id="11"/>
          <p:cNvSpPr txBox="true"/>
          <p:nvPr/>
        </p:nvSpPr>
        <p:spPr>
          <a:xfrm rot="0">
            <a:off x="10100540" y="4838798"/>
            <a:ext cx="6109328" cy="573405"/>
          </a:xfrm>
          <a:prstGeom prst="rect">
            <a:avLst/>
          </a:prstGeom>
        </p:spPr>
        <p:txBody>
          <a:bodyPr anchor="t" rtlCol="false" tIns="0" lIns="0" bIns="0" rIns="0">
            <a:spAutoFit/>
          </a:bodyPr>
          <a:lstStyle/>
          <a:p>
            <a:pPr marL="712467" indent="-356233" lvl="1">
              <a:lnSpc>
                <a:spcPts val="4619"/>
              </a:lnSpc>
              <a:buFont typeface="Arial"/>
              <a:buChar char="•"/>
            </a:pPr>
            <a:r>
              <a:rPr lang="en-US" sz="3299">
                <a:solidFill>
                  <a:srgbClr val="F4F4F4"/>
                </a:solidFill>
                <a:latin typeface="Fira Sans Light Bold"/>
              </a:rPr>
              <a:t>Literature Review</a:t>
            </a:r>
          </a:p>
        </p:txBody>
      </p:sp>
      <p:sp>
        <p:nvSpPr>
          <p:cNvPr name="TextBox 12" id="12"/>
          <p:cNvSpPr txBox="true"/>
          <p:nvPr/>
        </p:nvSpPr>
        <p:spPr>
          <a:xfrm rot="0">
            <a:off x="10100540" y="5529678"/>
            <a:ext cx="6109328" cy="573405"/>
          </a:xfrm>
          <a:prstGeom prst="rect">
            <a:avLst/>
          </a:prstGeom>
        </p:spPr>
        <p:txBody>
          <a:bodyPr anchor="t" rtlCol="false" tIns="0" lIns="0" bIns="0" rIns="0">
            <a:spAutoFit/>
          </a:bodyPr>
          <a:lstStyle/>
          <a:p>
            <a:pPr marL="712467" indent="-356233" lvl="1">
              <a:lnSpc>
                <a:spcPts val="4619"/>
              </a:lnSpc>
              <a:buFont typeface="Arial"/>
              <a:buChar char="•"/>
            </a:pPr>
            <a:r>
              <a:rPr lang="en-US" sz="3299">
                <a:solidFill>
                  <a:srgbClr val="F4F4F4"/>
                </a:solidFill>
                <a:latin typeface="Fira Sans Light Bold"/>
              </a:rPr>
              <a:t>Feature Categorization</a:t>
            </a:r>
          </a:p>
        </p:txBody>
      </p:sp>
      <p:sp>
        <p:nvSpPr>
          <p:cNvPr name="TextBox 13" id="13"/>
          <p:cNvSpPr txBox="true"/>
          <p:nvPr/>
        </p:nvSpPr>
        <p:spPr>
          <a:xfrm rot="0">
            <a:off x="10100540" y="6220558"/>
            <a:ext cx="6109328" cy="573405"/>
          </a:xfrm>
          <a:prstGeom prst="rect">
            <a:avLst/>
          </a:prstGeom>
        </p:spPr>
        <p:txBody>
          <a:bodyPr anchor="t" rtlCol="false" tIns="0" lIns="0" bIns="0" rIns="0">
            <a:spAutoFit/>
          </a:bodyPr>
          <a:lstStyle/>
          <a:p>
            <a:pPr marL="712467" indent="-356233" lvl="1">
              <a:lnSpc>
                <a:spcPts val="4619"/>
              </a:lnSpc>
              <a:buFont typeface="Arial"/>
              <a:buChar char="•"/>
            </a:pPr>
            <a:r>
              <a:rPr lang="en-US" sz="3299">
                <a:solidFill>
                  <a:srgbClr val="F4F4F4"/>
                </a:solidFill>
                <a:latin typeface="Fira Sans Light Bold"/>
              </a:rPr>
              <a:t>Results</a:t>
            </a:r>
          </a:p>
        </p:txBody>
      </p:sp>
      <p:sp>
        <p:nvSpPr>
          <p:cNvPr name="TextBox 14" id="14"/>
          <p:cNvSpPr txBox="true"/>
          <p:nvPr/>
        </p:nvSpPr>
        <p:spPr>
          <a:xfrm rot="0">
            <a:off x="10100540" y="6908263"/>
            <a:ext cx="6879259" cy="573405"/>
          </a:xfrm>
          <a:prstGeom prst="rect">
            <a:avLst/>
          </a:prstGeom>
        </p:spPr>
        <p:txBody>
          <a:bodyPr anchor="t" rtlCol="false" tIns="0" lIns="0" bIns="0" rIns="0">
            <a:spAutoFit/>
          </a:bodyPr>
          <a:lstStyle/>
          <a:p>
            <a:pPr marL="712467" indent="-356233" lvl="1">
              <a:lnSpc>
                <a:spcPts val="4619"/>
              </a:lnSpc>
              <a:buFont typeface="Arial"/>
              <a:buChar char="•"/>
            </a:pPr>
            <a:r>
              <a:rPr lang="en-US" sz="3299">
                <a:solidFill>
                  <a:srgbClr val="F4F4F4"/>
                </a:solidFill>
                <a:latin typeface="Fira Sans Light Bold"/>
              </a:rPr>
              <a:t>Future Scope and Conclusion</a:t>
            </a:r>
          </a:p>
        </p:txBody>
      </p:sp>
    </p:spTree>
  </p:cSld>
  <p:clrMapOvr>
    <a:masterClrMapping/>
  </p:clrMapOvr>
  <p:transition spd="fast">
    <p:fade/>
  </p:transition>
</p:sld>
</file>

<file path=ppt/slides/slide20.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5400000">
            <a:off x="4335103" y="1010854"/>
            <a:ext cx="9617795" cy="8265292"/>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p:spPr>
        </p:sp>
        <p:sp>
          <p:nvSpPr>
            <p:cNvPr name="TextBox 4" id="4"/>
            <p:cNvSpPr txBox="true"/>
            <p:nvPr/>
          </p:nvSpPr>
          <p:spPr>
            <a:xfrm>
              <a:off x="114300" y="-38100"/>
              <a:ext cx="584200" cy="7366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400000">
            <a:off x="7422548" y="6168229"/>
            <a:ext cx="3442903" cy="5511342"/>
            <a:chOff x="0" y="0"/>
            <a:chExt cx="906773" cy="1451547"/>
          </a:xfrm>
        </p:grpSpPr>
        <p:sp>
          <p:nvSpPr>
            <p:cNvPr name="Freeform 6" id="6"/>
            <p:cNvSpPr/>
            <p:nvPr/>
          </p:nvSpPr>
          <p:spPr>
            <a:xfrm flipH="false" flipV="false" rot="0">
              <a:off x="0" y="0"/>
              <a:ext cx="906773" cy="1451547"/>
            </a:xfrm>
            <a:custGeom>
              <a:avLst/>
              <a:gdLst/>
              <a:ahLst/>
              <a:cxnLst/>
              <a:rect r="r" b="b" t="t" l="l"/>
              <a:pathLst>
                <a:path h="1451547" w="906773">
                  <a:moveTo>
                    <a:pt x="0" y="0"/>
                  </a:moveTo>
                  <a:lnTo>
                    <a:pt x="906773" y="0"/>
                  </a:lnTo>
                  <a:lnTo>
                    <a:pt x="906773" y="1451547"/>
                  </a:lnTo>
                  <a:lnTo>
                    <a:pt x="0" y="1451547"/>
                  </a:lnTo>
                  <a:close/>
                </a:path>
              </a:pathLst>
            </a:custGeom>
            <a:solidFill>
              <a:srgbClr val="FFFF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5400000">
            <a:off x="7434859" y="-1392571"/>
            <a:ext cx="3442903" cy="5511342"/>
            <a:chOff x="0" y="0"/>
            <a:chExt cx="906773" cy="1451547"/>
          </a:xfrm>
        </p:grpSpPr>
        <p:sp>
          <p:nvSpPr>
            <p:cNvPr name="Freeform 9" id="9"/>
            <p:cNvSpPr/>
            <p:nvPr/>
          </p:nvSpPr>
          <p:spPr>
            <a:xfrm flipH="false" flipV="false" rot="0">
              <a:off x="0" y="0"/>
              <a:ext cx="906773" cy="1451547"/>
            </a:xfrm>
            <a:custGeom>
              <a:avLst/>
              <a:gdLst/>
              <a:ahLst/>
              <a:cxnLst/>
              <a:rect r="r" b="b" t="t" l="l"/>
              <a:pathLst>
                <a:path h="1451547" w="906773">
                  <a:moveTo>
                    <a:pt x="0" y="0"/>
                  </a:moveTo>
                  <a:lnTo>
                    <a:pt x="906773" y="0"/>
                  </a:lnTo>
                  <a:lnTo>
                    <a:pt x="906773" y="1451547"/>
                  </a:lnTo>
                  <a:lnTo>
                    <a:pt x="0" y="1451547"/>
                  </a:lnTo>
                  <a:close/>
                </a:path>
              </a:pathLst>
            </a:custGeom>
            <a:solidFill>
              <a:srgbClr val="FFFF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5400000">
            <a:off x="4957496" y="1496218"/>
            <a:ext cx="8373008" cy="7294564"/>
            <a:chOff x="0" y="0"/>
            <a:chExt cx="6350000" cy="5532120"/>
          </a:xfrm>
        </p:grpSpPr>
        <p:sp>
          <p:nvSpPr>
            <p:cNvPr name="Freeform 12" id="12"/>
            <p:cNvSpPr/>
            <p:nvPr/>
          </p:nvSpPr>
          <p:spPr>
            <a:xfrm flipH="false" flipV="false" rot="0">
              <a:off x="0" y="0"/>
              <a:ext cx="6350000" cy="5532120"/>
            </a:xfrm>
            <a:custGeom>
              <a:avLst/>
              <a:gdLst/>
              <a:ahLst/>
              <a:cxnLst/>
              <a:rect r="r" b="b" t="t" l="l"/>
              <a:pathLst>
                <a:path h="5532120" w="6350000">
                  <a:moveTo>
                    <a:pt x="4762500" y="0"/>
                  </a:moveTo>
                  <a:lnTo>
                    <a:pt x="1587500" y="0"/>
                  </a:lnTo>
                  <a:lnTo>
                    <a:pt x="0" y="2766060"/>
                  </a:lnTo>
                  <a:lnTo>
                    <a:pt x="1587500" y="5532120"/>
                  </a:lnTo>
                  <a:lnTo>
                    <a:pt x="4762500" y="5532120"/>
                  </a:lnTo>
                  <a:lnTo>
                    <a:pt x="6350000" y="2766060"/>
                  </a:lnTo>
                  <a:lnTo>
                    <a:pt x="4762500" y="0"/>
                  </a:lnTo>
                  <a:lnTo>
                    <a:pt x="4762500" y="0"/>
                  </a:lnTo>
                  <a:close/>
                  <a:moveTo>
                    <a:pt x="4676140" y="5382260"/>
                  </a:moveTo>
                  <a:lnTo>
                    <a:pt x="1673860" y="5382260"/>
                  </a:lnTo>
                  <a:lnTo>
                    <a:pt x="172720" y="2766060"/>
                  </a:lnTo>
                  <a:lnTo>
                    <a:pt x="1673860" y="149860"/>
                  </a:lnTo>
                  <a:lnTo>
                    <a:pt x="4676140" y="149860"/>
                  </a:lnTo>
                  <a:lnTo>
                    <a:pt x="6177280" y="2766060"/>
                  </a:lnTo>
                  <a:lnTo>
                    <a:pt x="4676140" y="5382260"/>
                  </a:lnTo>
                  <a:close/>
                </a:path>
              </a:pathLst>
            </a:custGeom>
            <a:solidFill>
              <a:srgbClr val="0D7377"/>
            </a:solidFill>
          </p:spPr>
        </p:sp>
      </p:grpSp>
      <p:sp>
        <p:nvSpPr>
          <p:cNvPr name="AutoShape 13" id="13"/>
          <p:cNvSpPr/>
          <p:nvPr/>
        </p:nvSpPr>
        <p:spPr>
          <a:xfrm rot="-1715946">
            <a:off x="8894443" y="9327390"/>
            <a:ext cx="3317663" cy="0"/>
          </a:xfrm>
          <a:prstGeom prst="line">
            <a:avLst/>
          </a:prstGeom>
          <a:ln cap="flat" w="85725">
            <a:solidFill>
              <a:srgbClr val="0D7377"/>
            </a:solidFill>
            <a:prstDash val="solid"/>
            <a:headEnd type="none" len="sm" w="sm"/>
            <a:tailEnd type="none" len="sm" w="sm"/>
          </a:ln>
        </p:spPr>
      </p:sp>
      <p:sp>
        <p:nvSpPr>
          <p:cNvPr name="AutoShape 14" id="14"/>
          <p:cNvSpPr/>
          <p:nvPr/>
        </p:nvSpPr>
        <p:spPr>
          <a:xfrm rot="9084053">
            <a:off x="6088205" y="873885"/>
            <a:ext cx="3317663" cy="0"/>
          </a:xfrm>
          <a:prstGeom prst="line">
            <a:avLst/>
          </a:prstGeom>
          <a:ln cap="flat" w="85725">
            <a:solidFill>
              <a:srgbClr val="0D7377"/>
            </a:solidFill>
            <a:prstDash val="solid"/>
            <a:headEnd type="none" len="sm" w="sm"/>
            <a:tailEnd type="none" len="sm" w="sm"/>
          </a:ln>
        </p:spPr>
      </p:sp>
      <p:sp>
        <p:nvSpPr>
          <p:cNvPr name="AutoShape 15" id="15"/>
          <p:cNvSpPr/>
          <p:nvPr/>
        </p:nvSpPr>
        <p:spPr>
          <a:xfrm rot="-8950593">
            <a:off x="6057734" y="9272285"/>
            <a:ext cx="3317663" cy="0"/>
          </a:xfrm>
          <a:prstGeom prst="line">
            <a:avLst/>
          </a:prstGeom>
          <a:ln cap="flat" w="85725">
            <a:solidFill>
              <a:srgbClr val="0D7377"/>
            </a:solidFill>
            <a:prstDash val="solid"/>
            <a:headEnd type="none" len="sm" w="sm"/>
            <a:tailEnd type="none" len="sm" w="sm"/>
          </a:ln>
        </p:spPr>
      </p:sp>
      <p:sp>
        <p:nvSpPr>
          <p:cNvPr name="AutoShape 16" id="16"/>
          <p:cNvSpPr/>
          <p:nvPr/>
        </p:nvSpPr>
        <p:spPr>
          <a:xfrm rot="1849406">
            <a:off x="8924914" y="928990"/>
            <a:ext cx="3317663" cy="0"/>
          </a:xfrm>
          <a:prstGeom prst="line">
            <a:avLst/>
          </a:prstGeom>
          <a:ln cap="flat" w="85725">
            <a:solidFill>
              <a:srgbClr val="0D7377"/>
            </a:solidFill>
            <a:prstDash val="solid"/>
            <a:headEnd type="none" len="sm" w="sm"/>
            <a:tailEnd type="none" len="sm" w="sm"/>
          </a:ln>
        </p:spPr>
      </p:sp>
      <p:sp>
        <p:nvSpPr>
          <p:cNvPr name="TextBox 17" id="17"/>
          <p:cNvSpPr txBox="true"/>
          <p:nvPr/>
        </p:nvSpPr>
        <p:spPr>
          <a:xfrm rot="0">
            <a:off x="5725969" y="3868317"/>
            <a:ext cx="6836061" cy="2860601"/>
          </a:xfrm>
          <a:prstGeom prst="rect">
            <a:avLst/>
          </a:prstGeom>
        </p:spPr>
        <p:txBody>
          <a:bodyPr anchor="t" rtlCol="false" tIns="0" lIns="0" bIns="0" rIns="0">
            <a:spAutoFit/>
          </a:bodyPr>
          <a:lstStyle/>
          <a:p>
            <a:pPr algn="ctr">
              <a:lnSpc>
                <a:spcPts val="11000"/>
              </a:lnSpc>
            </a:pPr>
            <a:r>
              <a:rPr lang="en-US" sz="11000">
                <a:solidFill>
                  <a:srgbClr val="606060"/>
                </a:solidFill>
                <a:latin typeface="League Spartan"/>
              </a:rPr>
              <a:t>THANK YOU</a:t>
            </a:r>
          </a:p>
        </p:txBody>
      </p:sp>
      <p:grpSp>
        <p:nvGrpSpPr>
          <p:cNvPr name="Group 18" id="18"/>
          <p:cNvGrpSpPr/>
          <p:nvPr/>
        </p:nvGrpSpPr>
        <p:grpSpPr>
          <a:xfrm rot="0">
            <a:off x="-1805930" y="9447772"/>
            <a:ext cx="4393457" cy="839228"/>
            <a:chOff x="0" y="0"/>
            <a:chExt cx="1157124" cy="221031"/>
          </a:xfrm>
        </p:grpSpPr>
        <p:sp>
          <p:nvSpPr>
            <p:cNvPr name="Freeform 19" id="19"/>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FFFFFF"/>
            </a:solidFill>
          </p:spPr>
        </p:sp>
        <p:sp>
          <p:nvSpPr>
            <p:cNvPr name="TextBox 20" id="20"/>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711247" y="9258300"/>
            <a:ext cx="2664422" cy="1218172"/>
            <a:chOff x="0" y="0"/>
            <a:chExt cx="483446" cy="221031"/>
          </a:xfrm>
        </p:grpSpPr>
        <p:sp>
          <p:nvSpPr>
            <p:cNvPr name="Freeform 22" id="22"/>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A4E473"/>
            </a:solidFill>
          </p:spPr>
        </p:sp>
        <p:sp>
          <p:nvSpPr>
            <p:cNvPr name="TextBox 23" id="23"/>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3321657" y="9258300"/>
            <a:ext cx="2664422" cy="1218172"/>
            <a:chOff x="0" y="0"/>
            <a:chExt cx="483446" cy="221031"/>
          </a:xfrm>
        </p:grpSpPr>
        <p:sp>
          <p:nvSpPr>
            <p:cNvPr name="Freeform 25" id="25"/>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FFFFFF"/>
            </a:solidFill>
          </p:spPr>
        </p:sp>
        <p:sp>
          <p:nvSpPr>
            <p:cNvPr name="TextBox 26" id="26"/>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12311849" y="0"/>
            <a:ext cx="4393457" cy="839228"/>
            <a:chOff x="0" y="0"/>
            <a:chExt cx="1157124" cy="221031"/>
          </a:xfrm>
        </p:grpSpPr>
        <p:sp>
          <p:nvSpPr>
            <p:cNvPr name="Freeform 28" id="28"/>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FFFFFF"/>
            </a:solidFill>
          </p:spPr>
        </p:sp>
        <p:sp>
          <p:nvSpPr>
            <p:cNvPr name="TextBox 29" id="2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30" id="30"/>
          <p:cNvGrpSpPr/>
          <p:nvPr/>
        </p:nvGrpSpPr>
        <p:grpSpPr>
          <a:xfrm rot="0">
            <a:off x="15829027" y="-189472"/>
            <a:ext cx="2664422" cy="1218172"/>
            <a:chOff x="0" y="0"/>
            <a:chExt cx="483446" cy="221031"/>
          </a:xfrm>
        </p:grpSpPr>
        <p:sp>
          <p:nvSpPr>
            <p:cNvPr name="Freeform 31" id="31"/>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A4E473"/>
            </a:solidFill>
          </p:spPr>
        </p:sp>
        <p:sp>
          <p:nvSpPr>
            <p:cNvPr name="TextBox 32" id="32"/>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33" id="33"/>
          <p:cNvGrpSpPr/>
          <p:nvPr/>
        </p:nvGrpSpPr>
        <p:grpSpPr>
          <a:xfrm rot="0">
            <a:off x="17439436" y="-189472"/>
            <a:ext cx="2664422" cy="1218172"/>
            <a:chOff x="0" y="0"/>
            <a:chExt cx="483446" cy="221031"/>
          </a:xfrm>
        </p:grpSpPr>
        <p:sp>
          <p:nvSpPr>
            <p:cNvPr name="Freeform 34" id="34"/>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FFFFFF"/>
            </a:solidFill>
          </p:spPr>
        </p:sp>
        <p:sp>
          <p:nvSpPr>
            <p:cNvPr name="TextBox 35" id="35"/>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Tree>
  </p:cSld>
  <p:clrMapOvr>
    <a:masterClrMapping/>
  </p:clrMapOvr>
  <p:transition spd="fast">
    <p:cover dir="l"/>
  </p:transition>
</p:sld>
</file>

<file path=ppt/slides/slide3.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53293" y="161811"/>
            <a:ext cx="13523606" cy="9246197"/>
            <a:chOff x="0" y="0"/>
            <a:chExt cx="18031474" cy="12328263"/>
          </a:xfrm>
        </p:grpSpPr>
        <p:sp>
          <p:nvSpPr>
            <p:cNvPr name="TextBox 3" id="3"/>
            <p:cNvSpPr txBox="true"/>
            <p:nvPr/>
          </p:nvSpPr>
          <p:spPr>
            <a:xfrm rot="0">
              <a:off x="0" y="2349920"/>
              <a:ext cx="18031474" cy="9978343"/>
            </a:xfrm>
            <a:prstGeom prst="rect">
              <a:avLst/>
            </a:prstGeom>
          </p:spPr>
          <p:txBody>
            <a:bodyPr anchor="t" rtlCol="false" tIns="0" lIns="0" bIns="0" rIns="0">
              <a:spAutoFit/>
            </a:bodyPr>
            <a:lstStyle/>
            <a:p>
              <a:pPr marL="711827" indent="-355913" lvl="1">
                <a:lnSpc>
                  <a:spcPts val="3956"/>
                </a:lnSpc>
                <a:buFont typeface="Arial"/>
                <a:buChar char="•"/>
              </a:pPr>
              <a:r>
                <a:rPr lang="en-US" sz="3297">
                  <a:solidFill>
                    <a:srgbClr val="F4F4F4"/>
                  </a:solidFill>
                  <a:latin typeface="Fira Sans Medium"/>
                </a:rPr>
                <a:t>Data phishing has emerged as a prevalent and successful method employed by cybercriminals to deceive individuals and illicitly obtain their personal and financial information. In our increasingly internet-dependent world, where we conduct a significant portion of our daily activities online, fraudsters have found a fertile ground to execute targeted phishing attacks. These modern-day phishing attempts have become remarkably sophisticated, making them harder to detect. Astonishingly, a recent study conducted by Intel revealed that an overwhelming 97% of security experts failed to differentiate between genuine emails and phishing emails. This alarming statistic underscores the urgent need for a deeper understanding of data phishing and the implementation of robust countermeasures to safeguard ourselves from these insidious attacks.</a:t>
              </a:r>
            </a:p>
            <a:p>
              <a:pPr>
                <a:lnSpc>
                  <a:spcPts val="3956"/>
                </a:lnSpc>
                <a:spcBef>
                  <a:spcPct val="0"/>
                </a:spcBef>
              </a:pPr>
            </a:p>
          </p:txBody>
        </p:sp>
        <p:sp>
          <p:nvSpPr>
            <p:cNvPr name="TextBox 4" id="4"/>
            <p:cNvSpPr txBox="true"/>
            <p:nvPr/>
          </p:nvSpPr>
          <p:spPr>
            <a:xfrm rot="0">
              <a:off x="0" y="0"/>
              <a:ext cx="18031474" cy="1930771"/>
            </a:xfrm>
            <a:prstGeom prst="rect">
              <a:avLst/>
            </a:prstGeom>
          </p:spPr>
          <p:txBody>
            <a:bodyPr anchor="t" rtlCol="false" tIns="0" lIns="0" bIns="0" rIns="0">
              <a:spAutoFit/>
            </a:bodyPr>
            <a:lstStyle/>
            <a:p>
              <a:pPr>
                <a:lnSpc>
                  <a:spcPts val="11429"/>
                </a:lnSpc>
              </a:pPr>
              <a:r>
                <a:rPr lang="en-US" sz="9524">
                  <a:solidFill>
                    <a:srgbClr val="A4E473"/>
                  </a:solidFill>
                  <a:latin typeface="Fira Sans Medium"/>
                </a:rPr>
                <a:t>Abstract</a:t>
              </a:r>
            </a:p>
          </p:txBody>
        </p:sp>
      </p:grpSp>
      <p:grpSp>
        <p:nvGrpSpPr>
          <p:cNvPr name="Group 5" id="5"/>
          <p:cNvGrpSpPr/>
          <p:nvPr/>
        </p:nvGrpSpPr>
        <p:grpSpPr>
          <a:xfrm rot="0">
            <a:off x="-3349224" y="5971059"/>
            <a:ext cx="6383425" cy="5528076"/>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4053492" y="8956750"/>
            <a:ext cx="2141618" cy="1854652"/>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3021839" y="3492418"/>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9903263" y="412835"/>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6" id="6"/>
          <p:cNvSpPr txBox="true"/>
          <p:nvPr/>
        </p:nvSpPr>
        <p:spPr>
          <a:xfrm rot="0">
            <a:off x="730471" y="2950262"/>
            <a:ext cx="9964972" cy="1335071"/>
          </a:xfrm>
          <a:prstGeom prst="rect">
            <a:avLst/>
          </a:prstGeom>
        </p:spPr>
        <p:txBody>
          <a:bodyPr anchor="t" rtlCol="false" tIns="0" lIns="0" bIns="0" rIns="0">
            <a:spAutoFit/>
          </a:bodyPr>
          <a:lstStyle/>
          <a:p>
            <a:pPr>
              <a:lnSpc>
                <a:spcPts val="10514"/>
              </a:lnSpc>
              <a:spcBef>
                <a:spcPct val="0"/>
              </a:spcBef>
            </a:pPr>
            <a:r>
              <a:rPr lang="en-US" sz="8762" spc="-87">
                <a:solidFill>
                  <a:srgbClr val="000000"/>
                </a:solidFill>
                <a:latin typeface="Fira Sans Medium"/>
              </a:rPr>
              <a:t>Problem statement</a:t>
            </a:r>
          </a:p>
        </p:txBody>
      </p:sp>
      <p:sp>
        <p:nvSpPr>
          <p:cNvPr name="TextBox 7" id="7"/>
          <p:cNvSpPr txBox="true"/>
          <p:nvPr/>
        </p:nvSpPr>
        <p:spPr>
          <a:xfrm rot="0">
            <a:off x="730471" y="4944901"/>
            <a:ext cx="10404885" cy="3259121"/>
          </a:xfrm>
          <a:prstGeom prst="rect">
            <a:avLst/>
          </a:prstGeom>
        </p:spPr>
        <p:txBody>
          <a:bodyPr anchor="t" rtlCol="false" tIns="0" lIns="0" bIns="0" rIns="0">
            <a:spAutoFit/>
          </a:bodyPr>
          <a:lstStyle/>
          <a:p>
            <a:pPr algn="l" marL="672888" indent="-336444" lvl="1">
              <a:lnSpc>
                <a:spcPts val="4363"/>
              </a:lnSpc>
              <a:buFont typeface="Arial"/>
              <a:buChar char="•"/>
            </a:pPr>
            <a:r>
              <a:rPr lang="en-US" sz="3116">
                <a:solidFill>
                  <a:srgbClr val="000000"/>
                </a:solidFill>
                <a:latin typeface="Fira Sans Light Bold"/>
              </a:rPr>
              <a:t>Develop a data science model to detect phishing websites accurately, aiming to protect users from online threats. The model should analyse various features of a website and classify it as either legitimate or phishing. Providing a reliable tool for online security and fraud detection</a:t>
            </a:r>
          </a:p>
        </p:txBody>
      </p:sp>
      <p:sp>
        <p:nvSpPr>
          <p:cNvPr name="TextBox 8" id="8"/>
          <p:cNvSpPr txBox="true"/>
          <p:nvPr/>
        </p:nvSpPr>
        <p:spPr>
          <a:xfrm rot="0">
            <a:off x="1999167" y="1095105"/>
            <a:ext cx="3242377" cy="405765"/>
          </a:xfrm>
          <a:prstGeom prst="rect">
            <a:avLst/>
          </a:prstGeom>
        </p:spPr>
        <p:txBody>
          <a:bodyPr anchor="t" rtlCol="false" tIns="0" lIns="0" bIns="0" rIns="0">
            <a:spAutoFit/>
          </a:bodyPr>
          <a:lstStyle/>
          <a:p>
            <a:pPr>
              <a:lnSpc>
                <a:spcPts val="3359"/>
              </a:lnSpc>
              <a:spcBef>
                <a:spcPct val="0"/>
              </a:spcBef>
            </a:pPr>
          </a:p>
        </p:txBody>
      </p:sp>
      <p:sp>
        <p:nvSpPr>
          <p:cNvPr name="Freeform 9" id="9"/>
          <p:cNvSpPr/>
          <p:nvPr/>
        </p:nvSpPr>
        <p:spPr>
          <a:xfrm flipH="false" flipV="false" rot="0">
            <a:off x="1028700" y="1028700"/>
            <a:ext cx="678758" cy="586200"/>
          </a:xfrm>
          <a:custGeom>
            <a:avLst/>
            <a:gdLst/>
            <a:ahLst/>
            <a:cxnLst/>
            <a:rect r="r" b="b" t="t" l="l"/>
            <a:pathLst>
              <a:path h="586200" w="678758">
                <a:moveTo>
                  <a:pt x="0" y="0"/>
                </a:moveTo>
                <a:lnTo>
                  <a:pt x="678758" y="0"/>
                </a:lnTo>
                <a:lnTo>
                  <a:pt x="678758" y="586200"/>
                </a:lnTo>
                <a:lnTo>
                  <a:pt x="0" y="586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transition spd="fast">
    <p:fade/>
  </p:transition>
</p:sld>
</file>

<file path=ppt/slides/slide5.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5512745" cy="2571750"/>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Types of Phishing</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3061137" y="7468788"/>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300983"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11" id="11"/>
          <p:cNvSpPr txBox="true"/>
          <p:nvPr/>
        </p:nvSpPr>
        <p:spPr>
          <a:xfrm rot="0">
            <a:off x="8986898" y="1091806"/>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Email Phishing</a:t>
            </a:r>
          </a:p>
        </p:txBody>
      </p:sp>
      <p:sp>
        <p:nvSpPr>
          <p:cNvPr name="TextBox 12" id="12"/>
          <p:cNvSpPr txBox="true"/>
          <p:nvPr/>
        </p:nvSpPr>
        <p:spPr>
          <a:xfrm rot="0">
            <a:off x="8986893" y="2879098"/>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Spear Phishing</a:t>
            </a:r>
          </a:p>
        </p:txBody>
      </p:sp>
      <p:sp>
        <p:nvSpPr>
          <p:cNvPr name="TextBox 13" id="13"/>
          <p:cNvSpPr txBox="true"/>
          <p:nvPr/>
        </p:nvSpPr>
        <p:spPr>
          <a:xfrm rot="0">
            <a:off x="8986898" y="6129910"/>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Search Engine Phishing</a:t>
            </a:r>
          </a:p>
        </p:txBody>
      </p:sp>
      <p:sp>
        <p:nvSpPr>
          <p:cNvPr name="AutoShape 14" id="14"/>
          <p:cNvSpPr/>
          <p:nvPr/>
        </p:nvSpPr>
        <p:spPr>
          <a:xfrm>
            <a:off x="8986898" y="2319338"/>
            <a:ext cx="8272402" cy="0"/>
          </a:xfrm>
          <a:prstGeom prst="line">
            <a:avLst/>
          </a:prstGeom>
          <a:ln cap="flat" w="9525">
            <a:solidFill>
              <a:srgbClr val="000000"/>
            </a:solidFill>
            <a:prstDash val="solid"/>
            <a:headEnd type="none" len="sm" w="sm"/>
            <a:tailEnd type="none" len="sm" w="sm"/>
          </a:ln>
        </p:spPr>
      </p:sp>
      <p:sp>
        <p:nvSpPr>
          <p:cNvPr name="AutoShape 15" id="15"/>
          <p:cNvSpPr/>
          <p:nvPr/>
        </p:nvSpPr>
        <p:spPr>
          <a:xfrm>
            <a:off x="8986898" y="4000833"/>
            <a:ext cx="8272402" cy="0"/>
          </a:xfrm>
          <a:prstGeom prst="line">
            <a:avLst/>
          </a:prstGeom>
          <a:ln cap="flat" w="9525">
            <a:solidFill>
              <a:srgbClr val="000000"/>
            </a:solidFill>
            <a:prstDash val="solid"/>
            <a:headEnd type="none" len="sm" w="sm"/>
            <a:tailEnd type="none" len="sm" w="sm"/>
          </a:ln>
        </p:spPr>
      </p:sp>
      <p:sp>
        <p:nvSpPr>
          <p:cNvPr name="TextBox 16" id="16"/>
          <p:cNvSpPr txBox="true"/>
          <p:nvPr/>
        </p:nvSpPr>
        <p:spPr>
          <a:xfrm rot="0">
            <a:off x="8986882" y="4503396"/>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Smishing and Vishing</a:t>
            </a:r>
          </a:p>
        </p:txBody>
      </p:sp>
      <p:sp>
        <p:nvSpPr>
          <p:cNvPr name="AutoShape 17" id="17"/>
          <p:cNvSpPr/>
          <p:nvPr/>
        </p:nvSpPr>
        <p:spPr>
          <a:xfrm>
            <a:off x="8986879" y="5567935"/>
            <a:ext cx="8272402" cy="4763"/>
          </a:xfrm>
          <a:prstGeom prst="line">
            <a:avLst/>
          </a:prstGeom>
          <a:ln cap="flat" w="9525">
            <a:solidFill>
              <a:srgbClr val="000000"/>
            </a:solidFill>
            <a:prstDash val="solid"/>
            <a:headEnd type="none" len="sm" w="sm"/>
            <a:tailEnd type="none" len="sm" w="sm"/>
          </a:ln>
        </p:spPr>
      </p:sp>
      <p:sp>
        <p:nvSpPr>
          <p:cNvPr name="AutoShape 18" id="18"/>
          <p:cNvSpPr/>
          <p:nvPr/>
        </p:nvSpPr>
        <p:spPr>
          <a:xfrm>
            <a:off x="8986882" y="7207382"/>
            <a:ext cx="8272402" cy="0"/>
          </a:xfrm>
          <a:prstGeom prst="line">
            <a:avLst/>
          </a:prstGeom>
          <a:ln cap="flat" w="9525">
            <a:solidFill>
              <a:srgbClr val="000000"/>
            </a:solidFill>
            <a:prstDash val="solid"/>
            <a:headEnd type="none" len="sm" w="sm"/>
            <a:tailEnd type="none" len="sm" w="sm"/>
          </a:ln>
        </p:spPr>
      </p:sp>
      <p:sp>
        <p:nvSpPr>
          <p:cNvPr name="TextBox 19" id="19"/>
          <p:cNvSpPr txBox="true"/>
          <p:nvPr/>
        </p:nvSpPr>
        <p:spPr>
          <a:xfrm rot="0">
            <a:off x="8986876" y="7707444"/>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Internet Phishing</a:t>
            </a:r>
          </a:p>
        </p:txBody>
      </p:sp>
    </p:spTree>
  </p:cSld>
  <p:clrMapOvr>
    <a:masterClrMapping/>
  </p:clrMapOvr>
  <p:transition spd="fast">
    <p:fade/>
  </p:transition>
</p:sld>
</file>

<file path=ppt/slides/slide6.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5512745" cy="2571750"/>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Existing System</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3061137" y="7468788"/>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300983"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11" id="11"/>
          <p:cNvSpPr txBox="true"/>
          <p:nvPr/>
        </p:nvSpPr>
        <p:spPr>
          <a:xfrm rot="0">
            <a:off x="8986898" y="1181100"/>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Rule Based System</a:t>
            </a:r>
          </a:p>
        </p:txBody>
      </p:sp>
      <p:sp>
        <p:nvSpPr>
          <p:cNvPr name="TextBox 12" id="12"/>
          <p:cNvSpPr txBox="true"/>
          <p:nvPr/>
        </p:nvSpPr>
        <p:spPr>
          <a:xfrm rot="0">
            <a:off x="8986898" y="2879098"/>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Machine Learning Systems</a:t>
            </a:r>
          </a:p>
        </p:txBody>
      </p:sp>
      <p:sp>
        <p:nvSpPr>
          <p:cNvPr name="TextBox 13" id="13"/>
          <p:cNvSpPr txBox="true"/>
          <p:nvPr/>
        </p:nvSpPr>
        <p:spPr>
          <a:xfrm rot="0">
            <a:off x="8986898" y="4577095"/>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Hybrid Approaches</a:t>
            </a:r>
          </a:p>
        </p:txBody>
      </p:sp>
      <p:sp>
        <p:nvSpPr>
          <p:cNvPr name="AutoShape 14" id="14"/>
          <p:cNvSpPr/>
          <p:nvPr/>
        </p:nvSpPr>
        <p:spPr>
          <a:xfrm>
            <a:off x="8986898" y="2309813"/>
            <a:ext cx="8272402" cy="0"/>
          </a:xfrm>
          <a:prstGeom prst="line">
            <a:avLst/>
          </a:prstGeom>
          <a:ln cap="flat" w="9525">
            <a:solidFill>
              <a:srgbClr val="000000"/>
            </a:solidFill>
            <a:prstDash val="solid"/>
            <a:headEnd type="none" len="sm" w="sm"/>
            <a:tailEnd type="none" len="sm" w="sm"/>
          </a:ln>
        </p:spPr>
      </p:sp>
      <p:sp>
        <p:nvSpPr>
          <p:cNvPr name="AutoShape 15" id="15"/>
          <p:cNvSpPr/>
          <p:nvPr/>
        </p:nvSpPr>
        <p:spPr>
          <a:xfrm>
            <a:off x="8986898" y="4010358"/>
            <a:ext cx="8272402" cy="0"/>
          </a:xfrm>
          <a:prstGeom prst="line">
            <a:avLst/>
          </a:prstGeom>
          <a:ln cap="flat" w="9525">
            <a:solidFill>
              <a:srgbClr val="000000"/>
            </a:solidFill>
            <a:prstDash val="solid"/>
            <a:headEnd type="none" len="sm" w="sm"/>
            <a:tailEnd type="none" len="sm" w="sm"/>
          </a:ln>
        </p:spPr>
      </p:sp>
      <p:sp>
        <p:nvSpPr>
          <p:cNvPr name="AutoShape 16" id="16"/>
          <p:cNvSpPr/>
          <p:nvPr/>
        </p:nvSpPr>
        <p:spPr>
          <a:xfrm flipV="true">
            <a:off x="8986895" y="5567935"/>
            <a:ext cx="8272402" cy="4762"/>
          </a:xfrm>
          <a:prstGeom prst="line">
            <a:avLst/>
          </a:prstGeom>
          <a:ln cap="flat" w="9525">
            <a:solidFill>
              <a:srgbClr val="000000"/>
            </a:solidFill>
            <a:prstDash val="solid"/>
            <a:headEnd type="none" len="sm" w="sm"/>
            <a:tailEnd type="none" len="sm" w="sm"/>
          </a:ln>
        </p:spPr>
      </p:sp>
      <p:sp>
        <p:nvSpPr>
          <p:cNvPr name="TextBox 17" id="17"/>
          <p:cNvSpPr txBox="true"/>
          <p:nvPr/>
        </p:nvSpPr>
        <p:spPr>
          <a:xfrm rot="0">
            <a:off x="8986893" y="6139435"/>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Blacklist/Whitelist Sytem</a:t>
            </a:r>
          </a:p>
        </p:txBody>
      </p:sp>
      <p:sp>
        <p:nvSpPr>
          <p:cNvPr name="AutoShape 18" id="18"/>
          <p:cNvSpPr/>
          <p:nvPr/>
        </p:nvSpPr>
        <p:spPr>
          <a:xfrm flipV="true">
            <a:off x="8986884" y="6947863"/>
            <a:ext cx="8272402" cy="4762"/>
          </a:xfrm>
          <a:prstGeom prst="line">
            <a:avLst/>
          </a:prstGeom>
          <a:ln cap="flat" w="9525">
            <a:solidFill>
              <a:srgbClr val="000000"/>
            </a:solidFill>
            <a:prstDash val="solid"/>
            <a:headEnd type="none" len="sm" w="sm"/>
            <a:tailEnd type="none" len="sm" w="sm"/>
          </a:ln>
        </p:spPr>
      </p:sp>
      <p:sp>
        <p:nvSpPr>
          <p:cNvPr name="TextBox 19" id="19"/>
          <p:cNvSpPr txBox="true"/>
          <p:nvPr/>
        </p:nvSpPr>
        <p:spPr>
          <a:xfrm rot="0">
            <a:off x="8986882" y="7519363"/>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Collaborative Filtering</a:t>
            </a:r>
          </a:p>
        </p:txBody>
      </p:sp>
    </p:spTree>
  </p:cSld>
  <p:clrMapOvr>
    <a:masterClrMapping/>
  </p:clrMapOvr>
  <p:transition spd="fast">
    <p:fade/>
  </p:transition>
</p:sld>
</file>

<file path=ppt/slides/slide7.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5512745" cy="2571750"/>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Adapted System</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3061137" y="7468788"/>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300983"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11" id="11"/>
          <p:cNvSpPr txBox="true"/>
          <p:nvPr/>
        </p:nvSpPr>
        <p:spPr>
          <a:xfrm rot="0">
            <a:off x="8238354" y="1638300"/>
            <a:ext cx="8272402" cy="676275"/>
          </a:xfrm>
          <a:prstGeom prst="rect">
            <a:avLst/>
          </a:prstGeom>
        </p:spPr>
        <p:txBody>
          <a:bodyPr anchor="t" rtlCol="false" tIns="0" lIns="0" bIns="0" rIns="0">
            <a:spAutoFit/>
          </a:bodyPr>
          <a:lstStyle/>
          <a:p>
            <a:pPr>
              <a:lnSpc>
                <a:spcPts val="5399"/>
              </a:lnSpc>
              <a:spcBef>
                <a:spcPct val="0"/>
              </a:spcBef>
            </a:pPr>
            <a:r>
              <a:rPr lang="en-US" sz="4499">
                <a:solidFill>
                  <a:srgbClr val="000000"/>
                </a:solidFill>
                <a:latin typeface="Fira Sans Medium"/>
              </a:rPr>
              <a:t>Machine Learning Model</a:t>
            </a:r>
          </a:p>
        </p:txBody>
      </p:sp>
      <p:sp>
        <p:nvSpPr>
          <p:cNvPr name="TextBox 12" id="12"/>
          <p:cNvSpPr txBox="true"/>
          <p:nvPr/>
        </p:nvSpPr>
        <p:spPr>
          <a:xfrm rot="0">
            <a:off x="7128426" y="4147454"/>
            <a:ext cx="10492258" cy="2209037"/>
          </a:xfrm>
          <a:prstGeom prst="rect">
            <a:avLst/>
          </a:prstGeom>
        </p:spPr>
        <p:txBody>
          <a:bodyPr anchor="t" rtlCol="false" tIns="0" lIns="0" bIns="0" rIns="0">
            <a:spAutoFit/>
          </a:bodyPr>
          <a:lstStyle/>
          <a:p>
            <a:pPr>
              <a:lnSpc>
                <a:spcPts val="4439"/>
              </a:lnSpc>
              <a:spcBef>
                <a:spcPct val="0"/>
              </a:spcBef>
            </a:pPr>
            <a:r>
              <a:rPr lang="en-US" sz="3170">
                <a:solidFill>
                  <a:srgbClr val="000000"/>
                </a:solidFill>
                <a:latin typeface="Fira Sans Light Bold"/>
              </a:rPr>
              <a:t>Machine learning models are computer programs that are used to recognize patterns in data or make predictions. Machine learning models are created from either labelled, unlabelled, or mixed data.</a:t>
            </a:r>
          </a:p>
        </p:txBody>
      </p:sp>
      <p:sp>
        <p:nvSpPr>
          <p:cNvPr name="AutoShape 13" id="13"/>
          <p:cNvSpPr/>
          <p:nvPr/>
        </p:nvSpPr>
        <p:spPr>
          <a:xfrm>
            <a:off x="7489810" y="3068761"/>
            <a:ext cx="8272402" cy="0"/>
          </a:xfrm>
          <a:prstGeom prst="line">
            <a:avLst/>
          </a:prstGeom>
          <a:ln cap="flat" w="9525">
            <a:solidFill>
              <a:srgbClr val="000000"/>
            </a:solidFill>
            <a:prstDash val="solid"/>
            <a:headEnd type="none" len="sm" w="sm"/>
            <a:tailEnd type="none" len="sm" w="sm"/>
          </a:ln>
        </p:spPr>
      </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3563094" y="6077994"/>
            <a:ext cx="6383425" cy="5528076"/>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065867" y="7528074"/>
            <a:ext cx="3034530" cy="2627917"/>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6" id="6"/>
          <p:cNvGrpSpPr/>
          <p:nvPr/>
        </p:nvGrpSpPr>
        <p:grpSpPr>
          <a:xfrm rot="0">
            <a:off x="-844124" y="7914706"/>
            <a:ext cx="2141618" cy="1854652"/>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Freeform 8" id="8"/>
          <p:cNvSpPr/>
          <p:nvPr/>
        </p:nvSpPr>
        <p:spPr>
          <a:xfrm flipH="false" flipV="false" rot="0">
            <a:off x="10518131" y="3285489"/>
            <a:ext cx="5850162" cy="5237045"/>
          </a:xfrm>
          <a:custGeom>
            <a:avLst/>
            <a:gdLst/>
            <a:ahLst/>
            <a:cxnLst/>
            <a:rect r="r" b="b" t="t" l="l"/>
            <a:pathLst>
              <a:path h="5237045" w="5850162">
                <a:moveTo>
                  <a:pt x="0" y="0"/>
                </a:moveTo>
                <a:lnTo>
                  <a:pt x="5850162" y="0"/>
                </a:lnTo>
                <a:lnTo>
                  <a:pt x="5850162" y="5237045"/>
                </a:lnTo>
                <a:lnTo>
                  <a:pt x="0" y="5237045"/>
                </a:lnTo>
                <a:lnTo>
                  <a:pt x="0" y="0"/>
                </a:lnTo>
                <a:close/>
              </a:path>
            </a:pathLst>
          </a:custGeom>
          <a:blipFill>
            <a:blip r:embed="rId2"/>
            <a:stretch>
              <a:fillRect l="0" t="0" r="0" b="0"/>
            </a:stretch>
          </a:blipFill>
        </p:spPr>
      </p:sp>
      <p:sp>
        <p:nvSpPr>
          <p:cNvPr name="TextBox 9" id="9"/>
          <p:cNvSpPr txBox="true"/>
          <p:nvPr/>
        </p:nvSpPr>
        <p:spPr>
          <a:xfrm rot="0">
            <a:off x="1968662" y="3275964"/>
            <a:ext cx="7175338" cy="6038225"/>
          </a:xfrm>
          <a:prstGeom prst="rect">
            <a:avLst/>
          </a:prstGeom>
        </p:spPr>
        <p:txBody>
          <a:bodyPr anchor="t" rtlCol="false" tIns="0" lIns="0" bIns="0" rIns="0">
            <a:spAutoFit/>
          </a:bodyPr>
          <a:lstStyle/>
          <a:p>
            <a:pPr marL="784596" indent="-392298" lvl="1">
              <a:lnSpc>
                <a:spcPts val="4360"/>
              </a:lnSpc>
              <a:buFont typeface="Arial"/>
              <a:buChar char="•"/>
            </a:pPr>
            <a:r>
              <a:rPr lang="en-US" sz="3634">
                <a:solidFill>
                  <a:srgbClr val="F4F4F4"/>
                </a:solidFill>
                <a:latin typeface="Fira Sans Medium"/>
              </a:rPr>
              <a:t>Models for classification and regression tasks frequently use decision trees. In essence, they pick up a hierarchy of if/else questions that lead to a choice. Finding the if/else set of questions that leads us to the correct solution the quickest is the key to understanding how to use a decision tree</a:t>
            </a:r>
          </a:p>
        </p:txBody>
      </p:sp>
      <p:sp>
        <p:nvSpPr>
          <p:cNvPr name="TextBox 10" id="10"/>
          <p:cNvSpPr txBox="true"/>
          <p:nvPr/>
        </p:nvSpPr>
        <p:spPr>
          <a:xfrm rot="0">
            <a:off x="888940" y="1028700"/>
            <a:ext cx="14906121" cy="1596115"/>
          </a:xfrm>
          <a:prstGeom prst="rect">
            <a:avLst/>
          </a:prstGeom>
        </p:spPr>
        <p:txBody>
          <a:bodyPr anchor="t" rtlCol="false" tIns="0" lIns="0" bIns="0" rIns="0">
            <a:spAutoFit/>
          </a:bodyPr>
          <a:lstStyle/>
          <a:p>
            <a:pPr>
              <a:lnSpc>
                <a:spcPts val="12598"/>
              </a:lnSpc>
            </a:pPr>
            <a:r>
              <a:rPr lang="en-US" sz="10498">
                <a:solidFill>
                  <a:srgbClr val="A4E473"/>
                </a:solidFill>
                <a:latin typeface="Fira Sans Medium"/>
              </a:rPr>
              <a:t>Decision Tree Algorithm</a:t>
            </a:r>
          </a:p>
        </p:txBody>
      </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1816799" y="2600325"/>
            <a:ext cx="8927718" cy="5981700"/>
          </a:xfrm>
          <a:prstGeom prst="rect">
            <a:avLst/>
          </a:prstGeom>
        </p:spPr>
        <p:txBody>
          <a:bodyPr anchor="t" rtlCol="false" tIns="0" lIns="0" bIns="0" rIns="0">
            <a:spAutoFit/>
          </a:bodyPr>
          <a:lstStyle/>
          <a:p>
            <a:pPr marL="777240" indent="-388620" lvl="1">
              <a:lnSpc>
                <a:spcPts val="4320"/>
              </a:lnSpc>
              <a:buFont typeface="Arial"/>
              <a:buChar char="•"/>
            </a:pPr>
            <a:r>
              <a:rPr lang="en-US" sz="3600">
                <a:solidFill>
                  <a:srgbClr val="F4F4F4"/>
                </a:solidFill>
                <a:latin typeface="Fira Sans Medium"/>
              </a:rPr>
              <a:t>Random forest is a group of decision trees, where each tree differs somewhat from the others. The theory behind random forests is that while each tree may make somewhat accurate predictions, it will probably overfit on some portions of the data. They are quite effective, frequently operate well without much parameter adjusting, and don't call for data scaling. </a:t>
            </a:r>
          </a:p>
        </p:txBody>
      </p:sp>
      <p:grpSp>
        <p:nvGrpSpPr>
          <p:cNvPr name="Group 3" id="3"/>
          <p:cNvGrpSpPr/>
          <p:nvPr/>
        </p:nvGrpSpPr>
        <p:grpSpPr>
          <a:xfrm rot="0">
            <a:off x="-3563094" y="6077994"/>
            <a:ext cx="6383425" cy="5528076"/>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5" id="5"/>
          <p:cNvGrpSpPr/>
          <p:nvPr/>
        </p:nvGrpSpPr>
        <p:grpSpPr>
          <a:xfrm rot="0">
            <a:off x="-488565" y="7528074"/>
            <a:ext cx="3034530" cy="2627917"/>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7" id="7"/>
          <p:cNvGrpSpPr/>
          <p:nvPr/>
        </p:nvGrpSpPr>
        <p:grpSpPr>
          <a:xfrm rot="0">
            <a:off x="0" y="7914706"/>
            <a:ext cx="2141618" cy="1854652"/>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Freeform 9" id="9"/>
          <p:cNvSpPr/>
          <p:nvPr/>
        </p:nvSpPr>
        <p:spPr>
          <a:xfrm flipH="false" flipV="false" rot="0">
            <a:off x="10883164" y="2767738"/>
            <a:ext cx="6376136" cy="5656398"/>
          </a:xfrm>
          <a:custGeom>
            <a:avLst/>
            <a:gdLst/>
            <a:ahLst/>
            <a:cxnLst/>
            <a:rect r="r" b="b" t="t" l="l"/>
            <a:pathLst>
              <a:path h="5656398" w="6376136">
                <a:moveTo>
                  <a:pt x="0" y="0"/>
                </a:moveTo>
                <a:lnTo>
                  <a:pt x="6376136" y="0"/>
                </a:lnTo>
                <a:lnTo>
                  <a:pt x="6376136" y="5656399"/>
                </a:lnTo>
                <a:lnTo>
                  <a:pt x="0" y="5656399"/>
                </a:lnTo>
                <a:lnTo>
                  <a:pt x="0" y="0"/>
                </a:lnTo>
                <a:close/>
              </a:path>
            </a:pathLst>
          </a:custGeom>
          <a:blipFill>
            <a:blip r:embed="rId2"/>
            <a:stretch>
              <a:fillRect l="0" t="0" r="0" b="0"/>
            </a:stretch>
          </a:blipFill>
        </p:spPr>
      </p:sp>
      <p:sp>
        <p:nvSpPr>
          <p:cNvPr name="TextBox 10" id="10"/>
          <p:cNvSpPr txBox="true"/>
          <p:nvPr/>
        </p:nvSpPr>
        <p:spPr>
          <a:xfrm rot="0">
            <a:off x="1268919" y="1028700"/>
            <a:ext cx="15750162" cy="1581150"/>
          </a:xfrm>
          <a:prstGeom prst="rect">
            <a:avLst/>
          </a:prstGeom>
        </p:spPr>
        <p:txBody>
          <a:bodyPr anchor="t" rtlCol="false" tIns="0" lIns="0" bIns="0" rIns="0">
            <a:spAutoFit/>
          </a:bodyPr>
          <a:lstStyle/>
          <a:p>
            <a:pPr>
              <a:lnSpc>
                <a:spcPts val="12480"/>
              </a:lnSpc>
            </a:pPr>
            <a:r>
              <a:rPr lang="en-US" sz="10400">
                <a:solidFill>
                  <a:srgbClr val="A4E473"/>
                </a:solidFill>
                <a:latin typeface="Fira Sans Medium"/>
              </a:rPr>
              <a:t>Random Forest Algorithm</a:t>
            </a:r>
          </a:p>
        </p:txBody>
      </p:sp>
    </p:spTree>
  </p:cSld>
  <p:clrMapOvr>
    <a:masterClrMapping/>
  </p:clrMapOvr>
  <p:transition spd="fast">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DAFlKw9GBdg</dc:identifier>
  <dcterms:modified xsi:type="dcterms:W3CDTF">2011-08-01T06:04:30Z</dcterms:modified>
  <cp:revision>1</cp:revision>
  <dc:title>Copy of Dark Green Light Green White Corporate Geometric Company Internal Deck Business Presentation</dc:title>
</cp:coreProperties>
</file>

<file path=docProps/thumbnail.jpeg>
</file>